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notesMasterIdLst>
    <p:notesMasterId r:id="rId24"/>
  </p:notesMasterIdLst>
  <p:handoutMasterIdLst>
    <p:handoutMasterId r:id="rId25"/>
  </p:handoutMasterIdLst>
  <p:sldIdLst>
    <p:sldId id="318" r:id="rId2"/>
    <p:sldId id="344" r:id="rId3"/>
    <p:sldId id="278" r:id="rId4"/>
    <p:sldId id="283" r:id="rId5"/>
    <p:sldId id="347" r:id="rId6"/>
    <p:sldId id="365" r:id="rId7"/>
    <p:sldId id="367" r:id="rId8"/>
    <p:sldId id="369" r:id="rId9"/>
    <p:sldId id="371" r:id="rId10"/>
    <p:sldId id="372" r:id="rId11"/>
    <p:sldId id="366" r:id="rId12"/>
    <p:sldId id="373" r:id="rId13"/>
    <p:sldId id="374" r:id="rId14"/>
    <p:sldId id="355" r:id="rId15"/>
    <p:sldId id="376" r:id="rId16"/>
    <p:sldId id="377" r:id="rId17"/>
    <p:sldId id="345" r:id="rId18"/>
    <p:sldId id="380" r:id="rId19"/>
    <p:sldId id="381" r:id="rId20"/>
    <p:sldId id="379" r:id="rId21"/>
    <p:sldId id="348" r:id="rId22"/>
    <p:sldId id="301" r:id="rId2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C69F"/>
    <a:srgbClr val="FF3399"/>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679" autoAdjust="0"/>
  </p:normalViewPr>
  <p:slideViewPr>
    <p:cSldViewPr>
      <p:cViewPr>
        <p:scale>
          <a:sx n="70" d="100"/>
          <a:sy n="70" d="100"/>
        </p:scale>
        <p:origin x="-1488" y="-216"/>
      </p:cViewPr>
      <p:guideLst>
        <p:guide orient="horz" pos="2160"/>
        <p:guide pos="2880"/>
      </p:guideLst>
    </p:cSldViewPr>
  </p:slideViewPr>
  <p:notesTextViewPr>
    <p:cViewPr>
      <p:scale>
        <a:sx n="3" d="2"/>
        <a:sy n="3" d="2"/>
      </p:scale>
      <p:origin x="0" y="0"/>
    </p:cViewPr>
  </p:notesTextViewPr>
  <p:sorterViewPr>
    <p:cViewPr>
      <p:scale>
        <a:sx n="90" d="100"/>
        <a:sy n="90" d="100"/>
      </p:scale>
      <p:origin x="0" y="259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3DBDAA-6BED-475A-852A-4CADCB45CBBA}" type="doc">
      <dgm:prSet loTypeId="urn:microsoft.com/office/officeart/2008/layout/RadialCluster" loCatId="cycle" qsTypeId="urn:microsoft.com/office/officeart/2005/8/quickstyle/simple1" qsCatId="simple" csTypeId="urn:microsoft.com/office/officeart/2005/8/colors/accent1_3" csCatId="accent1" phldr="1"/>
      <dgm:spPr/>
      <dgm:t>
        <a:bodyPr/>
        <a:lstStyle/>
        <a:p>
          <a:endParaRPr lang="en-US"/>
        </a:p>
      </dgm:t>
    </dgm:pt>
    <dgm:pt modelId="{42A5FC44-5E1B-4577-B6E2-D317D3DD22B7}">
      <dgm:prSet phldrT="[Text]"/>
      <dgm:spPr>
        <a:ln>
          <a:solidFill>
            <a:schemeClr val="accent1">
              <a:lumMod val="50000"/>
            </a:schemeClr>
          </a:solidFill>
        </a:ln>
      </dgm:spPr>
      <dgm:t>
        <a:bodyPr/>
        <a:lstStyle/>
        <a:p>
          <a:r>
            <a:rPr lang="en-US" dirty="0" smtClean="0">
              <a:solidFill>
                <a:schemeClr val="accent1">
                  <a:lumMod val="50000"/>
                </a:schemeClr>
              </a:solidFill>
            </a:rPr>
            <a:t>Grip and Manipulation</a:t>
          </a:r>
          <a:endParaRPr lang="en-US" dirty="0">
            <a:solidFill>
              <a:schemeClr val="accent1">
                <a:lumMod val="50000"/>
              </a:schemeClr>
            </a:solidFill>
          </a:endParaRPr>
        </a:p>
      </dgm:t>
    </dgm:pt>
    <dgm:pt modelId="{3D4385F0-1F53-4B49-A0BA-673194B2AEB8}" type="parTrans" cxnId="{41E28F47-F964-449F-8A4E-A2A7C5B60804}">
      <dgm:prSet/>
      <dgm:spPr/>
      <dgm:t>
        <a:bodyPr/>
        <a:lstStyle/>
        <a:p>
          <a:endParaRPr lang="en-US"/>
        </a:p>
      </dgm:t>
    </dgm:pt>
    <dgm:pt modelId="{731F7CE6-D768-4D56-846A-969C937A4600}" type="sibTrans" cxnId="{41E28F47-F964-449F-8A4E-A2A7C5B60804}">
      <dgm:prSet/>
      <dgm:spPr/>
      <dgm:t>
        <a:bodyPr/>
        <a:lstStyle/>
        <a:p>
          <a:endParaRPr lang="en-US"/>
        </a:p>
      </dgm:t>
    </dgm:pt>
    <dgm:pt modelId="{BC4737C1-E513-4F37-A7E4-0A4A71D4DD60}">
      <dgm:prSet phldrT="[Text]"/>
      <dgm:spPr>
        <a:ln>
          <a:solidFill>
            <a:schemeClr val="accent1">
              <a:lumMod val="50000"/>
            </a:schemeClr>
          </a:solidFill>
        </a:ln>
      </dgm:spPr>
      <dgm:t>
        <a:bodyPr/>
        <a:lstStyle/>
        <a:p>
          <a:r>
            <a:rPr lang="en-US" dirty="0" smtClean="0">
              <a:solidFill>
                <a:schemeClr val="accent1">
                  <a:lumMod val="50000"/>
                </a:schemeClr>
              </a:solidFill>
            </a:rPr>
            <a:t>Hand Dominance</a:t>
          </a:r>
          <a:endParaRPr lang="en-US" dirty="0">
            <a:solidFill>
              <a:schemeClr val="accent1">
                <a:lumMod val="50000"/>
              </a:schemeClr>
            </a:solidFill>
          </a:endParaRPr>
        </a:p>
      </dgm:t>
    </dgm:pt>
    <dgm:pt modelId="{942EAB43-21DF-4F71-A0C8-FA1C4E26A0D8}" type="parTrans" cxnId="{8A40BCC9-1DAC-4A62-B28D-6DAD2C467418}">
      <dgm:prSet/>
      <dgm:spPr/>
      <dgm:t>
        <a:bodyPr/>
        <a:lstStyle/>
        <a:p>
          <a:endParaRPr lang="en-US"/>
        </a:p>
      </dgm:t>
    </dgm:pt>
    <dgm:pt modelId="{54B9795B-9F41-4813-9F7E-572D09EA32E2}" type="sibTrans" cxnId="{8A40BCC9-1DAC-4A62-B28D-6DAD2C467418}">
      <dgm:prSet/>
      <dgm:spPr/>
      <dgm:t>
        <a:bodyPr/>
        <a:lstStyle/>
        <a:p>
          <a:endParaRPr lang="en-US"/>
        </a:p>
      </dgm:t>
    </dgm:pt>
    <dgm:pt modelId="{AA87C166-09FE-4E85-AAC7-91BB7240EC3F}">
      <dgm:prSet phldrT="[Text]" custT="1"/>
      <dgm:spPr>
        <a:ln>
          <a:solidFill>
            <a:schemeClr val="accent1">
              <a:lumMod val="50000"/>
            </a:schemeClr>
          </a:solidFill>
        </a:ln>
      </dgm:spPr>
      <dgm:t>
        <a:bodyPr/>
        <a:lstStyle/>
        <a:p>
          <a:r>
            <a:rPr lang="en-US" sz="5400" b="1" dirty="0" smtClean="0">
              <a:solidFill>
                <a:schemeClr val="accent1">
                  <a:lumMod val="50000"/>
                </a:schemeClr>
              </a:solidFill>
            </a:rPr>
            <a:t>Fine Motor</a:t>
          </a:r>
          <a:endParaRPr lang="en-US" sz="5400" b="1" dirty="0">
            <a:solidFill>
              <a:schemeClr val="accent1">
                <a:lumMod val="50000"/>
              </a:schemeClr>
            </a:solidFill>
          </a:endParaRPr>
        </a:p>
      </dgm:t>
    </dgm:pt>
    <dgm:pt modelId="{F963B144-3F4E-4CE9-8FCD-6BEB20CF1922}" type="sibTrans" cxnId="{7C0A1C84-534D-40E1-81BB-0C590AB86C1E}">
      <dgm:prSet/>
      <dgm:spPr/>
      <dgm:t>
        <a:bodyPr/>
        <a:lstStyle/>
        <a:p>
          <a:endParaRPr lang="en-US"/>
        </a:p>
      </dgm:t>
    </dgm:pt>
    <dgm:pt modelId="{13547B4D-25E3-4B11-962D-F4DFB9EC5192}" type="parTrans" cxnId="{7C0A1C84-534D-40E1-81BB-0C590AB86C1E}">
      <dgm:prSet/>
      <dgm:spPr/>
      <dgm:t>
        <a:bodyPr/>
        <a:lstStyle/>
        <a:p>
          <a:endParaRPr lang="en-US"/>
        </a:p>
      </dgm:t>
    </dgm:pt>
    <dgm:pt modelId="{F0668A6B-8A22-49FC-B686-D6D1D80CE58A}" type="pres">
      <dgm:prSet presAssocID="{793DBDAA-6BED-475A-852A-4CADCB45CBBA}" presName="Name0" presStyleCnt="0">
        <dgm:presLayoutVars>
          <dgm:chMax val="1"/>
          <dgm:chPref val="1"/>
          <dgm:dir/>
          <dgm:animOne val="branch"/>
          <dgm:animLvl val="lvl"/>
        </dgm:presLayoutVars>
      </dgm:prSet>
      <dgm:spPr/>
    </dgm:pt>
    <dgm:pt modelId="{7119E30F-5836-4AEB-AB76-42438E79ED37}" type="pres">
      <dgm:prSet presAssocID="{AA87C166-09FE-4E85-AAC7-91BB7240EC3F}" presName="singleCycle" presStyleCnt="0"/>
      <dgm:spPr/>
    </dgm:pt>
    <dgm:pt modelId="{F025C8A3-6EEB-4D9C-A9D9-EAF76359C263}" type="pres">
      <dgm:prSet presAssocID="{AA87C166-09FE-4E85-AAC7-91BB7240EC3F}" presName="singleCenter" presStyleLbl="node1" presStyleIdx="0" presStyleCnt="3" custScaleX="218752" custLinFactNeighborX="7350" custLinFactNeighborY="-44132">
        <dgm:presLayoutVars>
          <dgm:chMax val="7"/>
          <dgm:chPref val="7"/>
        </dgm:presLayoutVars>
      </dgm:prSet>
      <dgm:spPr/>
      <dgm:t>
        <a:bodyPr/>
        <a:lstStyle/>
        <a:p>
          <a:endParaRPr lang="en-US"/>
        </a:p>
      </dgm:t>
    </dgm:pt>
    <dgm:pt modelId="{82584A96-AFAC-4E8E-9B10-761053084BA9}" type="pres">
      <dgm:prSet presAssocID="{3D4385F0-1F53-4B49-A0BA-673194B2AEB8}" presName="Name56" presStyleLbl="parChTrans1D2" presStyleIdx="0" presStyleCnt="2"/>
      <dgm:spPr/>
    </dgm:pt>
    <dgm:pt modelId="{F1E7364A-0B84-49B5-916C-C13F1F199755}" type="pres">
      <dgm:prSet presAssocID="{42A5FC44-5E1B-4577-B6E2-D317D3DD22B7}" presName="text0" presStyleLbl="node1" presStyleIdx="1" presStyleCnt="3" custScaleX="297979" custScaleY="121357" custRadScaleRad="108839" custRadScaleInc="-118092">
        <dgm:presLayoutVars>
          <dgm:bulletEnabled val="1"/>
        </dgm:presLayoutVars>
      </dgm:prSet>
      <dgm:spPr/>
    </dgm:pt>
    <dgm:pt modelId="{F8F53E09-AEB3-4826-A856-287527F41399}" type="pres">
      <dgm:prSet presAssocID="{942EAB43-21DF-4F71-A0C8-FA1C4E26A0D8}" presName="Name56" presStyleLbl="parChTrans1D2" presStyleIdx="1" presStyleCnt="2"/>
      <dgm:spPr/>
    </dgm:pt>
    <dgm:pt modelId="{2438BC7B-DD2F-40DE-BBF4-7C2C32571118}" type="pres">
      <dgm:prSet presAssocID="{BC4737C1-E513-4F37-A7E4-0A4A71D4DD60}" presName="text0" presStyleLbl="node1" presStyleIdx="2" presStyleCnt="3" custScaleX="285445" custScaleY="116301" custRadScaleRad="125236" custRadScaleInc="-84996">
        <dgm:presLayoutVars>
          <dgm:bulletEnabled val="1"/>
        </dgm:presLayoutVars>
      </dgm:prSet>
      <dgm:spPr/>
    </dgm:pt>
  </dgm:ptLst>
  <dgm:cxnLst>
    <dgm:cxn modelId="{5B425387-E8B9-4240-87C1-F4F0A5B3660D}" type="presOf" srcId="{42A5FC44-5E1B-4577-B6E2-D317D3DD22B7}" destId="{F1E7364A-0B84-49B5-916C-C13F1F199755}" srcOrd="0" destOrd="0" presId="urn:microsoft.com/office/officeart/2008/layout/RadialCluster"/>
    <dgm:cxn modelId="{D49CBE5B-1FF8-43B3-862C-C8B7040A34E9}" type="presOf" srcId="{942EAB43-21DF-4F71-A0C8-FA1C4E26A0D8}" destId="{F8F53E09-AEB3-4826-A856-287527F41399}" srcOrd="0" destOrd="0" presId="urn:microsoft.com/office/officeart/2008/layout/RadialCluster"/>
    <dgm:cxn modelId="{5BA95979-80F8-4C31-955A-F698279DD3B6}" type="presOf" srcId="{AA87C166-09FE-4E85-AAC7-91BB7240EC3F}" destId="{F025C8A3-6EEB-4D9C-A9D9-EAF76359C263}" srcOrd="0" destOrd="0" presId="urn:microsoft.com/office/officeart/2008/layout/RadialCluster"/>
    <dgm:cxn modelId="{41E28F47-F964-449F-8A4E-A2A7C5B60804}" srcId="{AA87C166-09FE-4E85-AAC7-91BB7240EC3F}" destId="{42A5FC44-5E1B-4577-B6E2-D317D3DD22B7}" srcOrd="0" destOrd="0" parTransId="{3D4385F0-1F53-4B49-A0BA-673194B2AEB8}" sibTransId="{731F7CE6-D768-4D56-846A-969C937A4600}"/>
    <dgm:cxn modelId="{BA5AC5F9-0EB2-47C9-BAF3-4E1C3DB9BD1D}" type="presOf" srcId="{793DBDAA-6BED-475A-852A-4CADCB45CBBA}" destId="{F0668A6B-8A22-49FC-B686-D6D1D80CE58A}" srcOrd="0" destOrd="0" presId="urn:microsoft.com/office/officeart/2008/layout/RadialCluster"/>
    <dgm:cxn modelId="{F1AF0E92-E566-41CE-AB9A-06A5A953A085}" type="presOf" srcId="{BC4737C1-E513-4F37-A7E4-0A4A71D4DD60}" destId="{2438BC7B-DD2F-40DE-BBF4-7C2C32571118}" srcOrd="0" destOrd="0" presId="urn:microsoft.com/office/officeart/2008/layout/RadialCluster"/>
    <dgm:cxn modelId="{77E145FC-79E5-4753-888E-91322726B002}" type="presOf" srcId="{3D4385F0-1F53-4B49-A0BA-673194B2AEB8}" destId="{82584A96-AFAC-4E8E-9B10-761053084BA9}" srcOrd="0" destOrd="0" presId="urn:microsoft.com/office/officeart/2008/layout/RadialCluster"/>
    <dgm:cxn modelId="{8A40BCC9-1DAC-4A62-B28D-6DAD2C467418}" srcId="{AA87C166-09FE-4E85-AAC7-91BB7240EC3F}" destId="{BC4737C1-E513-4F37-A7E4-0A4A71D4DD60}" srcOrd="1" destOrd="0" parTransId="{942EAB43-21DF-4F71-A0C8-FA1C4E26A0D8}" sibTransId="{54B9795B-9F41-4813-9F7E-572D09EA32E2}"/>
    <dgm:cxn modelId="{7C0A1C84-534D-40E1-81BB-0C590AB86C1E}" srcId="{793DBDAA-6BED-475A-852A-4CADCB45CBBA}" destId="{AA87C166-09FE-4E85-AAC7-91BB7240EC3F}" srcOrd="0" destOrd="0" parTransId="{13547B4D-25E3-4B11-962D-F4DFB9EC5192}" sibTransId="{F963B144-3F4E-4CE9-8FCD-6BEB20CF1922}"/>
    <dgm:cxn modelId="{EBC4468D-91A0-401D-9853-BA2739F481C1}" type="presParOf" srcId="{F0668A6B-8A22-49FC-B686-D6D1D80CE58A}" destId="{7119E30F-5836-4AEB-AB76-42438E79ED37}" srcOrd="0" destOrd="0" presId="urn:microsoft.com/office/officeart/2008/layout/RadialCluster"/>
    <dgm:cxn modelId="{035244DE-0A1D-473C-AB26-D76DA2647709}" type="presParOf" srcId="{7119E30F-5836-4AEB-AB76-42438E79ED37}" destId="{F025C8A3-6EEB-4D9C-A9D9-EAF76359C263}" srcOrd="0" destOrd="0" presId="urn:microsoft.com/office/officeart/2008/layout/RadialCluster"/>
    <dgm:cxn modelId="{7DA92F8F-7CE1-4E96-B81A-A1DC499A58C3}" type="presParOf" srcId="{7119E30F-5836-4AEB-AB76-42438E79ED37}" destId="{82584A96-AFAC-4E8E-9B10-761053084BA9}" srcOrd="1" destOrd="0" presId="urn:microsoft.com/office/officeart/2008/layout/RadialCluster"/>
    <dgm:cxn modelId="{52438136-EA38-49B8-A2DA-1D78B2950237}" type="presParOf" srcId="{7119E30F-5836-4AEB-AB76-42438E79ED37}" destId="{F1E7364A-0B84-49B5-916C-C13F1F199755}" srcOrd="2" destOrd="0" presId="urn:microsoft.com/office/officeart/2008/layout/RadialCluster"/>
    <dgm:cxn modelId="{2FF82A14-7307-407A-86C1-4F143BDBBD59}" type="presParOf" srcId="{7119E30F-5836-4AEB-AB76-42438E79ED37}" destId="{F8F53E09-AEB3-4826-A856-287527F41399}" srcOrd="3" destOrd="0" presId="urn:microsoft.com/office/officeart/2008/layout/RadialCluster"/>
    <dgm:cxn modelId="{A16CBB3D-940E-480E-8495-AA66E992CBBA}" type="presParOf" srcId="{7119E30F-5836-4AEB-AB76-42438E79ED37}" destId="{2438BC7B-DD2F-40DE-BBF4-7C2C32571118}" srcOrd="4"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434E154-9D83-4CCE-9506-CF53668F25AB}" type="doc">
      <dgm:prSet loTypeId="urn:microsoft.com/office/officeart/2005/8/layout/process3" loCatId="process" qsTypeId="urn:microsoft.com/office/officeart/2005/8/quickstyle/simple1" qsCatId="simple" csTypeId="urn:microsoft.com/office/officeart/2005/8/colors/colorful2" csCatId="colorful" phldr="1"/>
      <dgm:spPr/>
      <dgm:t>
        <a:bodyPr/>
        <a:lstStyle/>
        <a:p>
          <a:endParaRPr lang="en-US"/>
        </a:p>
      </dgm:t>
    </dgm:pt>
    <dgm:pt modelId="{FB7B330D-5AAE-4E6E-A182-B78D776C7BDD}">
      <dgm:prSet phldrT="[Text]" custT="1"/>
      <dgm:spPr/>
      <dgm:t>
        <a:bodyPr/>
        <a:lstStyle/>
        <a:p>
          <a:r>
            <a:rPr lang="en-US" sz="2400" dirty="0" smtClean="0"/>
            <a:t>Fisted Grip</a:t>
          </a:r>
          <a:endParaRPr lang="en-US" sz="2400" dirty="0"/>
        </a:p>
      </dgm:t>
    </dgm:pt>
    <dgm:pt modelId="{E4272961-01E9-4429-B1F6-29CF551CAC41}" type="parTrans" cxnId="{E3F13488-692C-449E-B653-850E380FBD20}">
      <dgm:prSet/>
      <dgm:spPr/>
      <dgm:t>
        <a:bodyPr/>
        <a:lstStyle/>
        <a:p>
          <a:endParaRPr lang="en-US"/>
        </a:p>
      </dgm:t>
    </dgm:pt>
    <dgm:pt modelId="{0672527B-837A-48CE-A05E-EB98319311F8}" type="sibTrans" cxnId="{E3F13488-692C-449E-B653-850E380FBD20}">
      <dgm:prSet/>
      <dgm:spPr/>
      <dgm:t>
        <a:bodyPr/>
        <a:lstStyle/>
        <a:p>
          <a:endParaRPr lang="en-US"/>
        </a:p>
      </dgm:t>
    </dgm:pt>
    <dgm:pt modelId="{5D22F95B-04CB-497F-B404-2A8D674519F8}">
      <dgm:prSet phldrT="[Text]"/>
      <dgm:spPr/>
      <dgm:t>
        <a:bodyPr/>
        <a:lstStyle/>
        <a:p>
          <a:r>
            <a:rPr lang="en-US" dirty="0" smtClean="0"/>
            <a:t>Fist grabs crayon; uses movement from the shoulder to color</a:t>
          </a:r>
          <a:endParaRPr lang="en-US" dirty="0"/>
        </a:p>
      </dgm:t>
    </dgm:pt>
    <dgm:pt modelId="{1FAAFA11-5978-48D5-B5B0-025052A3EF24}" type="parTrans" cxnId="{6C05F697-5E53-445C-B31C-73F6124E2F38}">
      <dgm:prSet/>
      <dgm:spPr/>
      <dgm:t>
        <a:bodyPr/>
        <a:lstStyle/>
        <a:p>
          <a:endParaRPr lang="en-US"/>
        </a:p>
      </dgm:t>
    </dgm:pt>
    <dgm:pt modelId="{CA8F080B-43F0-428F-AAD4-5090C85B360C}" type="sibTrans" cxnId="{6C05F697-5E53-445C-B31C-73F6124E2F38}">
      <dgm:prSet/>
      <dgm:spPr/>
      <dgm:t>
        <a:bodyPr/>
        <a:lstStyle/>
        <a:p>
          <a:endParaRPr lang="en-US"/>
        </a:p>
      </dgm:t>
    </dgm:pt>
    <dgm:pt modelId="{B2893312-4FDB-4B50-80EE-02F0C255443D}">
      <dgm:prSet phldrT="[Text]" custT="1"/>
      <dgm:spPr>
        <a:solidFill>
          <a:srgbClr val="9FC69F"/>
        </a:solidFill>
      </dgm:spPr>
      <dgm:t>
        <a:bodyPr/>
        <a:lstStyle/>
        <a:p>
          <a:r>
            <a:rPr lang="en-US" sz="2400" dirty="0" smtClean="0"/>
            <a:t>Palmar Grasp</a:t>
          </a:r>
          <a:endParaRPr lang="en-US" sz="2400" dirty="0"/>
        </a:p>
      </dgm:t>
    </dgm:pt>
    <dgm:pt modelId="{12FE611F-E260-4105-A6D3-D32197A6B2C8}" type="parTrans" cxnId="{73656C62-D6F5-499F-B9A0-0CFAF47A8129}">
      <dgm:prSet/>
      <dgm:spPr/>
      <dgm:t>
        <a:bodyPr/>
        <a:lstStyle/>
        <a:p>
          <a:endParaRPr lang="en-US"/>
        </a:p>
      </dgm:t>
    </dgm:pt>
    <dgm:pt modelId="{275B6AEA-FE73-418D-A65A-78FA0E340BD4}" type="sibTrans" cxnId="{73656C62-D6F5-499F-B9A0-0CFAF47A8129}">
      <dgm:prSet/>
      <dgm:spPr>
        <a:solidFill>
          <a:srgbClr val="9FC69F"/>
        </a:solidFill>
      </dgm:spPr>
      <dgm:t>
        <a:bodyPr/>
        <a:lstStyle/>
        <a:p>
          <a:endParaRPr lang="en-US"/>
        </a:p>
      </dgm:t>
    </dgm:pt>
    <dgm:pt modelId="{3078BDD7-C81E-45CA-B14C-0AC2313EC942}">
      <dgm:prSet phldrT="[Text]"/>
      <dgm:spPr/>
      <dgm:t>
        <a:bodyPr/>
        <a:lstStyle/>
        <a:p>
          <a:r>
            <a:rPr lang="en-US" dirty="0" smtClean="0"/>
            <a:t>Crayon lies across the palm of the hand;  muscles from the arm and shoulder are being used to color</a:t>
          </a:r>
        </a:p>
        <a:p>
          <a:endParaRPr lang="en-US" dirty="0"/>
        </a:p>
      </dgm:t>
    </dgm:pt>
    <dgm:pt modelId="{3BA5DB96-2EF9-4E40-A449-50EDE114131A}" type="parTrans" cxnId="{6094B953-3F73-4E36-8B96-476AF22F3431}">
      <dgm:prSet/>
      <dgm:spPr/>
      <dgm:t>
        <a:bodyPr/>
        <a:lstStyle/>
        <a:p>
          <a:endParaRPr lang="en-US"/>
        </a:p>
      </dgm:t>
    </dgm:pt>
    <dgm:pt modelId="{20DB3051-38CD-4F25-AD87-9574C52DACA7}" type="sibTrans" cxnId="{6094B953-3F73-4E36-8B96-476AF22F3431}">
      <dgm:prSet/>
      <dgm:spPr/>
      <dgm:t>
        <a:bodyPr/>
        <a:lstStyle/>
        <a:p>
          <a:endParaRPr lang="en-US"/>
        </a:p>
      </dgm:t>
    </dgm:pt>
    <dgm:pt modelId="{3C9EE333-2370-42AE-991A-EDB221AEC4CC}">
      <dgm:prSet/>
      <dgm:spPr/>
      <dgm:t>
        <a:bodyPr/>
        <a:lstStyle/>
        <a:p>
          <a:endParaRPr lang="en-US" dirty="0" smtClean="0"/>
        </a:p>
      </dgm:t>
    </dgm:pt>
    <dgm:pt modelId="{414EF5C7-986C-4A66-B941-558D10ED3D4A}" type="parTrans" cxnId="{8B710E1F-D77E-4216-BC87-B5AE2B435D67}">
      <dgm:prSet/>
      <dgm:spPr/>
      <dgm:t>
        <a:bodyPr/>
        <a:lstStyle/>
        <a:p>
          <a:endParaRPr lang="en-US"/>
        </a:p>
      </dgm:t>
    </dgm:pt>
    <dgm:pt modelId="{8E9DA38D-CEDF-49CD-8221-A3599966F3B5}" type="sibTrans" cxnId="{8B710E1F-D77E-4216-BC87-B5AE2B435D67}">
      <dgm:prSet/>
      <dgm:spPr/>
      <dgm:t>
        <a:bodyPr/>
        <a:lstStyle/>
        <a:p>
          <a:endParaRPr lang="en-US"/>
        </a:p>
      </dgm:t>
    </dgm:pt>
    <dgm:pt modelId="{B1D788FC-8DF5-4F18-921C-C478B10F9C6D}">
      <dgm:prSet/>
      <dgm:spPr/>
      <dgm:t>
        <a:bodyPr/>
        <a:lstStyle/>
        <a:p>
          <a:endParaRPr lang="en-US" dirty="0"/>
        </a:p>
      </dgm:t>
    </dgm:pt>
    <dgm:pt modelId="{8C1915A0-B492-4534-9D62-5CAB8D27234B}" type="parTrans" cxnId="{3C150114-AB9F-4BEF-9AFD-D6BFDB237674}">
      <dgm:prSet/>
      <dgm:spPr/>
      <dgm:t>
        <a:bodyPr/>
        <a:lstStyle/>
        <a:p>
          <a:endParaRPr lang="en-US"/>
        </a:p>
      </dgm:t>
    </dgm:pt>
    <dgm:pt modelId="{C9A013AD-787F-44CE-8896-98CF5CC7EC6C}" type="sibTrans" cxnId="{3C150114-AB9F-4BEF-9AFD-D6BFDB237674}">
      <dgm:prSet/>
      <dgm:spPr/>
      <dgm:t>
        <a:bodyPr/>
        <a:lstStyle/>
        <a:p>
          <a:endParaRPr lang="en-US"/>
        </a:p>
      </dgm:t>
    </dgm:pt>
    <dgm:pt modelId="{6348DAE7-9F33-4C0F-BEFC-F04ABE11D14E}">
      <dgm:prSet custT="1"/>
      <dgm:spPr>
        <a:solidFill>
          <a:schemeClr val="accent1">
            <a:lumMod val="90000"/>
          </a:schemeClr>
        </a:solidFill>
      </dgm:spPr>
      <dgm:t>
        <a:bodyPr/>
        <a:lstStyle/>
        <a:p>
          <a:r>
            <a:rPr lang="en-US" sz="2400" dirty="0" smtClean="0"/>
            <a:t>Pincer Grip</a:t>
          </a:r>
          <a:endParaRPr lang="en-US" sz="2400" dirty="0"/>
        </a:p>
      </dgm:t>
    </dgm:pt>
    <dgm:pt modelId="{28DD4D10-5FC4-4DF8-AD47-0C4CB929A724}" type="parTrans" cxnId="{3532CD85-C321-4C72-B674-4671BA327B94}">
      <dgm:prSet/>
      <dgm:spPr/>
      <dgm:t>
        <a:bodyPr/>
        <a:lstStyle/>
        <a:p>
          <a:endParaRPr lang="en-US"/>
        </a:p>
      </dgm:t>
    </dgm:pt>
    <dgm:pt modelId="{57ED7AB2-75CF-4922-8399-C29F7C6EC276}" type="sibTrans" cxnId="{3532CD85-C321-4C72-B674-4671BA327B94}">
      <dgm:prSet/>
      <dgm:spPr/>
      <dgm:t>
        <a:bodyPr/>
        <a:lstStyle/>
        <a:p>
          <a:endParaRPr lang="en-US"/>
        </a:p>
      </dgm:t>
    </dgm:pt>
    <dgm:pt modelId="{F9A92502-D8B7-4FE7-95D3-E8C98A863054}">
      <dgm:prSet/>
      <dgm:spPr>
        <a:ln>
          <a:solidFill>
            <a:schemeClr val="accent1">
              <a:lumMod val="90000"/>
            </a:schemeClr>
          </a:solidFill>
        </a:ln>
      </dgm:spPr>
      <dgm:t>
        <a:bodyPr/>
        <a:lstStyle/>
        <a:p>
          <a:r>
            <a:rPr lang="en-US" dirty="0" smtClean="0"/>
            <a:t>Crayon is held with thumb and fingers; uses whole arm movement with increased stability in shoulder movement resulting in improved finger precision and control</a:t>
          </a:r>
          <a:endParaRPr lang="en-US" dirty="0"/>
        </a:p>
      </dgm:t>
    </dgm:pt>
    <dgm:pt modelId="{6F628DCB-881D-4AEA-ADD3-7D90DAFB6D02}" type="parTrans" cxnId="{6E66A36D-6C6E-41E4-B456-8ED528B2118F}">
      <dgm:prSet/>
      <dgm:spPr/>
      <dgm:t>
        <a:bodyPr/>
        <a:lstStyle/>
        <a:p>
          <a:endParaRPr lang="en-US"/>
        </a:p>
      </dgm:t>
    </dgm:pt>
    <dgm:pt modelId="{D748B303-9BEB-40AB-9338-2D93136A5375}" type="sibTrans" cxnId="{6E66A36D-6C6E-41E4-B456-8ED528B2118F}">
      <dgm:prSet/>
      <dgm:spPr/>
      <dgm:t>
        <a:bodyPr/>
        <a:lstStyle/>
        <a:p>
          <a:endParaRPr lang="en-US"/>
        </a:p>
      </dgm:t>
    </dgm:pt>
    <dgm:pt modelId="{EDB80B41-07E7-4D70-ABD4-CED31688E067}" type="pres">
      <dgm:prSet presAssocID="{A434E154-9D83-4CCE-9506-CF53668F25AB}" presName="linearFlow" presStyleCnt="0">
        <dgm:presLayoutVars>
          <dgm:dir/>
          <dgm:animLvl val="lvl"/>
          <dgm:resizeHandles val="exact"/>
        </dgm:presLayoutVars>
      </dgm:prSet>
      <dgm:spPr/>
    </dgm:pt>
    <dgm:pt modelId="{FA9317AE-0B00-44A6-8D0A-DD647FF3C9F6}" type="pres">
      <dgm:prSet presAssocID="{FB7B330D-5AAE-4E6E-A182-B78D776C7BDD}" presName="composite" presStyleCnt="0"/>
      <dgm:spPr/>
    </dgm:pt>
    <dgm:pt modelId="{50F502CA-BDEE-4E4E-B5DA-614E2772F821}" type="pres">
      <dgm:prSet presAssocID="{FB7B330D-5AAE-4E6E-A182-B78D776C7BDD}" presName="parTx" presStyleLbl="node1" presStyleIdx="0" presStyleCnt="3">
        <dgm:presLayoutVars>
          <dgm:chMax val="0"/>
          <dgm:chPref val="0"/>
          <dgm:bulletEnabled val="1"/>
        </dgm:presLayoutVars>
      </dgm:prSet>
      <dgm:spPr/>
    </dgm:pt>
    <dgm:pt modelId="{90B315C5-1F78-44B9-8A8D-E03BE455EC72}" type="pres">
      <dgm:prSet presAssocID="{FB7B330D-5AAE-4E6E-A182-B78D776C7BDD}" presName="parSh" presStyleLbl="node1" presStyleIdx="0" presStyleCnt="3" custScaleX="104282" custScaleY="158144"/>
      <dgm:spPr/>
    </dgm:pt>
    <dgm:pt modelId="{B4E347C0-2EF9-40B8-9E94-9719DD4EDCD7}" type="pres">
      <dgm:prSet presAssocID="{FB7B330D-5AAE-4E6E-A182-B78D776C7BDD}" presName="desTx" presStyleLbl="fgAcc1" presStyleIdx="0" presStyleCnt="3" custScaleX="92236">
        <dgm:presLayoutVars>
          <dgm:bulletEnabled val="1"/>
        </dgm:presLayoutVars>
      </dgm:prSet>
      <dgm:spPr/>
      <dgm:t>
        <a:bodyPr/>
        <a:lstStyle/>
        <a:p>
          <a:endParaRPr lang="en-US"/>
        </a:p>
      </dgm:t>
    </dgm:pt>
    <dgm:pt modelId="{E83D9423-55FF-43AA-8A7D-518EB1ED3A68}" type="pres">
      <dgm:prSet presAssocID="{0672527B-837A-48CE-A05E-EB98319311F8}" presName="sibTrans" presStyleLbl="sibTrans2D1" presStyleIdx="0" presStyleCnt="2"/>
      <dgm:spPr/>
    </dgm:pt>
    <dgm:pt modelId="{06DA939F-A02F-4F4B-A201-92251FA8870B}" type="pres">
      <dgm:prSet presAssocID="{0672527B-837A-48CE-A05E-EB98319311F8}" presName="connTx" presStyleLbl="sibTrans2D1" presStyleIdx="0" presStyleCnt="2"/>
      <dgm:spPr/>
    </dgm:pt>
    <dgm:pt modelId="{C6EBC086-AF75-4526-8937-345F2128F351}" type="pres">
      <dgm:prSet presAssocID="{B2893312-4FDB-4B50-80EE-02F0C255443D}" presName="composite" presStyleCnt="0"/>
      <dgm:spPr/>
    </dgm:pt>
    <dgm:pt modelId="{09DA8754-A5B1-4111-B822-0A28802B18AB}" type="pres">
      <dgm:prSet presAssocID="{B2893312-4FDB-4B50-80EE-02F0C255443D}" presName="parTx" presStyleLbl="node1" presStyleIdx="0" presStyleCnt="3">
        <dgm:presLayoutVars>
          <dgm:chMax val="0"/>
          <dgm:chPref val="0"/>
          <dgm:bulletEnabled val="1"/>
        </dgm:presLayoutVars>
      </dgm:prSet>
      <dgm:spPr/>
      <dgm:t>
        <a:bodyPr/>
        <a:lstStyle/>
        <a:p>
          <a:endParaRPr lang="en-US"/>
        </a:p>
      </dgm:t>
    </dgm:pt>
    <dgm:pt modelId="{C238EDC8-B495-4B98-A11C-32E06CE84919}" type="pres">
      <dgm:prSet presAssocID="{B2893312-4FDB-4B50-80EE-02F0C255443D}" presName="parSh" presStyleLbl="node1" presStyleIdx="1" presStyleCnt="3" custScaleX="117644" custScaleY="140990" custLinFactNeighborX="-14462" custLinFactNeighborY="580"/>
      <dgm:spPr/>
      <dgm:t>
        <a:bodyPr/>
        <a:lstStyle/>
        <a:p>
          <a:endParaRPr lang="en-US"/>
        </a:p>
      </dgm:t>
    </dgm:pt>
    <dgm:pt modelId="{729A3423-66AE-4101-84B7-BC259BE7851D}" type="pres">
      <dgm:prSet presAssocID="{B2893312-4FDB-4B50-80EE-02F0C255443D}" presName="desTx" presStyleLbl="fgAcc1" presStyleIdx="1" presStyleCnt="3" custLinFactNeighborX="-12003" custLinFactNeighborY="-489">
        <dgm:presLayoutVars>
          <dgm:bulletEnabled val="1"/>
        </dgm:presLayoutVars>
      </dgm:prSet>
      <dgm:spPr/>
      <dgm:t>
        <a:bodyPr/>
        <a:lstStyle/>
        <a:p>
          <a:endParaRPr lang="en-US"/>
        </a:p>
      </dgm:t>
    </dgm:pt>
    <dgm:pt modelId="{8123DBF8-6839-4AB1-AC2A-5DE89BC48D2C}" type="pres">
      <dgm:prSet presAssocID="{275B6AEA-FE73-418D-A65A-78FA0E340BD4}" presName="sibTrans" presStyleLbl="sibTrans2D1" presStyleIdx="1" presStyleCnt="2" custScaleX="94143"/>
      <dgm:spPr/>
    </dgm:pt>
    <dgm:pt modelId="{48B1E8E8-1C40-4BE2-BA8D-CB6D75859449}" type="pres">
      <dgm:prSet presAssocID="{275B6AEA-FE73-418D-A65A-78FA0E340BD4}" presName="connTx" presStyleLbl="sibTrans2D1" presStyleIdx="1" presStyleCnt="2"/>
      <dgm:spPr/>
    </dgm:pt>
    <dgm:pt modelId="{89524C19-2ED0-42CE-BD41-03C7F3047A60}" type="pres">
      <dgm:prSet presAssocID="{6348DAE7-9F33-4C0F-BEFC-F04ABE11D14E}" presName="composite" presStyleCnt="0"/>
      <dgm:spPr/>
    </dgm:pt>
    <dgm:pt modelId="{B45D529D-9115-47FE-B370-B97008FCB2A2}" type="pres">
      <dgm:prSet presAssocID="{6348DAE7-9F33-4C0F-BEFC-F04ABE11D14E}" presName="parTx" presStyleLbl="node1" presStyleIdx="1" presStyleCnt="3">
        <dgm:presLayoutVars>
          <dgm:chMax val="0"/>
          <dgm:chPref val="0"/>
          <dgm:bulletEnabled val="1"/>
        </dgm:presLayoutVars>
      </dgm:prSet>
      <dgm:spPr/>
      <dgm:t>
        <a:bodyPr/>
        <a:lstStyle/>
        <a:p>
          <a:endParaRPr lang="en-US"/>
        </a:p>
      </dgm:t>
    </dgm:pt>
    <dgm:pt modelId="{EF151B29-6FE6-4D0B-9591-84CF44A979C8}" type="pres">
      <dgm:prSet presAssocID="{6348DAE7-9F33-4C0F-BEFC-F04ABE11D14E}" presName="parSh" presStyleLbl="node1" presStyleIdx="2" presStyleCnt="3" custScaleX="108836" custScaleY="136646" custLinFactNeighborX="-20558" custLinFactNeighborY="207"/>
      <dgm:spPr/>
      <dgm:t>
        <a:bodyPr/>
        <a:lstStyle/>
        <a:p>
          <a:endParaRPr lang="en-US"/>
        </a:p>
      </dgm:t>
    </dgm:pt>
    <dgm:pt modelId="{7B2A6827-2813-4E17-8DCC-5054C2165E5C}" type="pres">
      <dgm:prSet presAssocID="{6348DAE7-9F33-4C0F-BEFC-F04ABE11D14E}" presName="desTx" presStyleLbl="fgAcc1" presStyleIdx="2" presStyleCnt="3" custScaleX="129671" custLinFactNeighborX="-13234" custLinFactNeighborY="-2051">
        <dgm:presLayoutVars>
          <dgm:bulletEnabled val="1"/>
        </dgm:presLayoutVars>
      </dgm:prSet>
      <dgm:spPr/>
      <dgm:t>
        <a:bodyPr/>
        <a:lstStyle/>
        <a:p>
          <a:endParaRPr lang="en-US"/>
        </a:p>
      </dgm:t>
    </dgm:pt>
  </dgm:ptLst>
  <dgm:cxnLst>
    <dgm:cxn modelId="{73656C62-D6F5-499F-B9A0-0CFAF47A8129}" srcId="{A434E154-9D83-4CCE-9506-CF53668F25AB}" destId="{B2893312-4FDB-4B50-80EE-02F0C255443D}" srcOrd="1" destOrd="0" parTransId="{12FE611F-E260-4105-A6D3-D32197A6B2C8}" sibTransId="{275B6AEA-FE73-418D-A65A-78FA0E340BD4}"/>
    <dgm:cxn modelId="{659CAAD3-4192-4738-A207-BCC7464A8E5B}" type="presOf" srcId="{B2893312-4FDB-4B50-80EE-02F0C255443D}" destId="{09DA8754-A5B1-4111-B822-0A28802B18AB}" srcOrd="0" destOrd="0" presId="urn:microsoft.com/office/officeart/2005/8/layout/process3"/>
    <dgm:cxn modelId="{E3F13488-692C-449E-B653-850E380FBD20}" srcId="{A434E154-9D83-4CCE-9506-CF53668F25AB}" destId="{FB7B330D-5AAE-4E6E-A182-B78D776C7BDD}" srcOrd="0" destOrd="0" parTransId="{E4272961-01E9-4429-B1F6-29CF551CAC41}" sibTransId="{0672527B-837A-48CE-A05E-EB98319311F8}"/>
    <dgm:cxn modelId="{8B710E1F-D77E-4216-BC87-B5AE2B435D67}" srcId="{FB7B330D-5AAE-4E6E-A182-B78D776C7BDD}" destId="{3C9EE333-2370-42AE-991A-EDB221AEC4CC}" srcOrd="1" destOrd="0" parTransId="{414EF5C7-986C-4A66-B941-558D10ED3D4A}" sibTransId="{8E9DA38D-CEDF-49CD-8221-A3599966F3B5}"/>
    <dgm:cxn modelId="{D1C3D5F2-7BE8-4B01-987C-E752C49F8A3C}" type="presOf" srcId="{0672527B-837A-48CE-A05E-EB98319311F8}" destId="{06DA939F-A02F-4F4B-A201-92251FA8870B}" srcOrd="1" destOrd="0" presId="urn:microsoft.com/office/officeart/2005/8/layout/process3"/>
    <dgm:cxn modelId="{8BCF170D-84A6-4BFB-A06F-C5F8F4219ACB}" type="presOf" srcId="{3C9EE333-2370-42AE-991A-EDB221AEC4CC}" destId="{B4E347C0-2EF9-40B8-9E94-9719DD4EDCD7}" srcOrd="0" destOrd="1" presId="urn:microsoft.com/office/officeart/2005/8/layout/process3"/>
    <dgm:cxn modelId="{E54C3C7F-A5CC-44FD-9FED-2136378E07CB}" type="presOf" srcId="{B1D788FC-8DF5-4F18-921C-C478B10F9C6D}" destId="{B4E347C0-2EF9-40B8-9E94-9719DD4EDCD7}" srcOrd="0" destOrd="2" presId="urn:microsoft.com/office/officeart/2005/8/layout/process3"/>
    <dgm:cxn modelId="{413CEEBC-4829-4D01-8C6F-B17FA05CA56A}" type="presOf" srcId="{275B6AEA-FE73-418D-A65A-78FA0E340BD4}" destId="{48B1E8E8-1C40-4BE2-BA8D-CB6D75859449}" srcOrd="1" destOrd="0" presId="urn:microsoft.com/office/officeart/2005/8/layout/process3"/>
    <dgm:cxn modelId="{6E66A36D-6C6E-41E4-B456-8ED528B2118F}" srcId="{6348DAE7-9F33-4C0F-BEFC-F04ABE11D14E}" destId="{F9A92502-D8B7-4FE7-95D3-E8C98A863054}" srcOrd="0" destOrd="0" parTransId="{6F628DCB-881D-4AEA-ADD3-7D90DAFB6D02}" sibTransId="{D748B303-9BEB-40AB-9338-2D93136A5375}"/>
    <dgm:cxn modelId="{3532CD85-C321-4C72-B674-4671BA327B94}" srcId="{A434E154-9D83-4CCE-9506-CF53668F25AB}" destId="{6348DAE7-9F33-4C0F-BEFC-F04ABE11D14E}" srcOrd="2" destOrd="0" parTransId="{28DD4D10-5FC4-4DF8-AD47-0C4CB929A724}" sibTransId="{57ED7AB2-75CF-4922-8399-C29F7C6EC276}"/>
    <dgm:cxn modelId="{FF5EC9AD-9D0B-46D3-924C-2B8DA457C0B4}" type="presOf" srcId="{3078BDD7-C81E-45CA-B14C-0AC2313EC942}" destId="{729A3423-66AE-4101-84B7-BC259BE7851D}" srcOrd="0" destOrd="0" presId="urn:microsoft.com/office/officeart/2005/8/layout/process3"/>
    <dgm:cxn modelId="{7C834393-B379-4054-8A3A-85AE693FB0C1}" type="presOf" srcId="{5D22F95B-04CB-497F-B404-2A8D674519F8}" destId="{B4E347C0-2EF9-40B8-9E94-9719DD4EDCD7}" srcOrd="0" destOrd="0" presId="urn:microsoft.com/office/officeart/2005/8/layout/process3"/>
    <dgm:cxn modelId="{36A866B2-C36F-457E-8B0F-1934BBBAD21D}" type="presOf" srcId="{6348DAE7-9F33-4C0F-BEFC-F04ABE11D14E}" destId="{EF151B29-6FE6-4D0B-9591-84CF44A979C8}" srcOrd="1" destOrd="0" presId="urn:microsoft.com/office/officeart/2005/8/layout/process3"/>
    <dgm:cxn modelId="{63ADB2FA-60CB-4103-A379-04801B222027}" type="presOf" srcId="{FB7B330D-5AAE-4E6E-A182-B78D776C7BDD}" destId="{90B315C5-1F78-44B9-8A8D-E03BE455EC72}" srcOrd="1" destOrd="0" presId="urn:microsoft.com/office/officeart/2005/8/layout/process3"/>
    <dgm:cxn modelId="{F6F5B0BA-7C96-4915-A490-03B186C73A77}" type="presOf" srcId="{A434E154-9D83-4CCE-9506-CF53668F25AB}" destId="{EDB80B41-07E7-4D70-ABD4-CED31688E067}" srcOrd="0" destOrd="0" presId="urn:microsoft.com/office/officeart/2005/8/layout/process3"/>
    <dgm:cxn modelId="{6416886E-AFDE-4605-9B76-3B96A11FBCD2}" type="presOf" srcId="{275B6AEA-FE73-418D-A65A-78FA0E340BD4}" destId="{8123DBF8-6839-4AB1-AC2A-5DE89BC48D2C}" srcOrd="0" destOrd="0" presId="urn:microsoft.com/office/officeart/2005/8/layout/process3"/>
    <dgm:cxn modelId="{6C05F697-5E53-445C-B31C-73F6124E2F38}" srcId="{FB7B330D-5AAE-4E6E-A182-B78D776C7BDD}" destId="{5D22F95B-04CB-497F-B404-2A8D674519F8}" srcOrd="0" destOrd="0" parTransId="{1FAAFA11-5978-48D5-B5B0-025052A3EF24}" sibTransId="{CA8F080B-43F0-428F-AAD4-5090C85B360C}"/>
    <dgm:cxn modelId="{603CD768-DA74-411B-AA3C-2AC430628875}" type="presOf" srcId="{FB7B330D-5AAE-4E6E-A182-B78D776C7BDD}" destId="{50F502CA-BDEE-4E4E-B5DA-614E2772F821}" srcOrd="0" destOrd="0" presId="urn:microsoft.com/office/officeart/2005/8/layout/process3"/>
    <dgm:cxn modelId="{FD5E8FF2-B84B-43E7-817A-B2BEC486999E}" type="presOf" srcId="{B2893312-4FDB-4B50-80EE-02F0C255443D}" destId="{C238EDC8-B495-4B98-A11C-32E06CE84919}" srcOrd="1" destOrd="0" presId="urn:microsoft.com/office/officeart/2005/8/layout/process3"/>
    <dgm:cxn modelId="{2DDD247E-A341-4541-9B32-F0F2B1719250}" type="presOf" srcId="{6348DAE7-9F33-4C0F-BEFC-F04ABE11D14E}" destId="{B45D529D-9115-47FE-B370-B97008FCB2A2}" srcOrd="0" destOrd="0" presId="urn:microsoft.com/office/officeart/2005/8/layout/process3"/>
    <dgm:cxn modelId="{3C150114-AB9F-4BEF-9AFD-D6BFDB237674}" srcId="{3C9EE333-2370-42AE-991A-EDB221AEC4CC}" destId="{B1D788FC-8DF5-4F18-921C-C478B10F9C6D}" srcOrd="0" destOrd="0" parTransId="{8C1915A0-B492-4534-9D62-5CAB8D27234B}" sibTransId="{C9A013AD-787F-44CE-8896-98CF5CC7EC6C}"/>
    <dgm:cxn modelId="{6094B953-3F73-4E36-8B96-476AF22F3431}" srcId="{B2893312-4FDB-4B50-80EE-02F0C255443D}" destId="{3078BDD7-C81E-45CA-B14C-0AC2313EC942}" srcOrd="0" destOrd="0" parTransId="{3BA5DB96-2EF9-4E40-A449-50EDE114131A}" sibTransId="{20DB3051-38CD-4F25-AD87-9574C52DACA7}"/>
    <dgm:cxn modelId="{4B09C3E3-FD0F-4983-BA42-0810C007C2EA}" type="presOf" srcId="{0672527B-837A-48CE-A05E-EB98319311F8}" destId="{E83D9423-55FF-43AA-8A7D-518EB1ED3A68}" srcOrd="0" destOrd="0" presId="urn:microsoft.com/office/officeart/2005/8/layout/process3"/>
    <dgm:cxn modelId="{3C09D1D6-75CC-4373-8AB1-A14E414BCA13}" type="presOf" srcId="{F9A92502-D8B7-4FE7-95D3-E8C98A863054}" destId="{7B2A6827-2813-4E17-8DCC-5054C2165E5C}" srcOrd="0" destOrd="0" presId="urn:microsoft.com/office/officeart/2005/8/layout/process3"/>
    <dgm:cxn modelId="{9914CEF0-FF0E-4D7E-A8BE-42C93FEC483E}" type="presParOf" srcId="{EDB80B41-07E7-4D70-ABD4-CED31688E067}" destId="{FA9317AE-0B00-44A6-8D0A-DD647FF3C9F6}" srcOrd="0" destOrd="0" presId="urn:microsoft.com/office/officeart/2005/8/layout/process3"/>
    <dgm:cxn modelId="{BCDA6115-2D74-4BF6-A386-E1B820D959D8}" type="presParOf" srcId="{FA9317AE-0B00-44A6-8D0A-DD647FF3C9F6}" destId="{50F502CA-BDEE-4E4E-B5DA-614E2772F821}" srcOrd="0" destOrd="0" presId="urn:microsoft.com/office/officeart/2005/8/layout/process3"/>
    <dgm:cxn modelId="{BA8E7867-4AC4-4C3F-BC80-CDEFC8F0C72A}" type="presParOf" srcId="{FA9317AE-0B00-44A6-8D0A-DD647FF3C9F6}" destId="{90B315C5-1F78-44B9-8A8D-E03BE455EC72}" srcOrd="1" destOrd="0" presId="urn:microsoft.com/office/officeart/2005/8/layout/process3"/>
    <dgm:cxn modelId="{B8EBC6E7-E458-442E-B505-1DE0A0713A7D}" type="presParOf" srcId="{FA9317AE-0B00-44A6-8D0A-DD647FF3C9F6}" destId="{B4E347C0-2EF9-40B8-9E94-9719DD4EDCD7}" srcOrd="2" destOrd="0" presId="urn:microsoft.com/office/officeart/2005/8/layout/process3"/>
    <dgm:cxn modelId="{D883A8B5-5916-4860-9DAB-EB8B5CB84A64}" type="presParOf" srcId="{EDB80B41-07E7-4D70-ABD4-CED31688E067}" destId="{E83D9423-55FF-43AA-8A7D-518EB1ED3A68}" srcOrd="1" destOrd="0" presId="urn:microsoft.com/office/officeart/2005/8/layout/process3"/>
    <dgm:cxn modelId="{CAA000CA-54C1-4207-B468-ACAF653E8752}" type="presParOf" srcId="{E83D9423-55FF-43AA-8A7D-518EB1ED3A68}" destId="{06DA939F-A02F-4F4B-A201-92251FA8870B}" srcOrd="0" destOrd="0" presId="urn:microsoft.com/office/officeart/2005/8/layout/process3"/>
    <dgm:cxn modelId="{0094634E-C1DB-4FE8-B6B8-251D2AE59976}" type="presParOf" srcId="{EDB80B41-07E7-4D70-ABD4-CED31688E067}" destId="{C6EBC086-AF75-4526-8937-345F2128F351}" srcOrd="2" destOrd="0" presId="urn:microsoft.com/office/officeart/2005/8/layout/process3"/>
    <dgm:cxn modelId="{35480699-2CB6-4B5B-B798-43CA640197DF}" type="presParOf" srcId="{C6EBC086-AF75-4526-8937-345F2128F351}" destId="{09DA8754-A5B1-4111-B822-0A28802B18AB}" srcOrd="0" destOrd="0" presId="urn:microsoft.com/office/officeart/2005/8/layout/process3"/>
    <dgm:cxn modelId="{AB588776-7B34-44FD-82B5-ABD25AE36444}" type="presParOf" srcId="{C6EBC086-AF75-4526-8937-345F2128F351}" destId="{C238EDC8-B495-4B98-A11C-32E06CE84919}" srcOrd="1" destOrd="0" presId="urn:microsoft.com/office/officeart/2005/8/layout/process3"/>
    <dgm:cxn modelId="{80C2F5BA-EA7C-4957-AF6E-32267059BAEF}" type="presParOf" srcId="{C6EBC086-AF75-4526-8937-345F2128F351}" destId="{729A3423-66AE-4101-84B7-BC259BE7851D}" srcOrd="2" destOrd="0" presId="urn:microsoft.com/office/officeart/2005/8/layout/process3"/>
    <dgm:cxn modelId="{843781BC-D14A-4CC4-BB84-6BDBE3A612E6}" type="presParOf" srcId="{EDB80B41-07E7-4D70-ABD4-CED31688E067}" destId="{8123DBF8-6839-4AB1-AC2A-5DE89BC48D2C}" srcOrd="3" destOrd="0" presId="urn:microsoft.com/office/officeart/2005/8/layout/process3"/>
    <dgm:cxn modelId="{06A3BBB9-EA6A-4970-9DE9-BC62B0C15230}" type="presParOf" srcId="{8123DBF8-6839-4AB1-AC2A-5DE89BC48D2C}" destId="{48B1E8E8-1C40-4BE2-BA8D-CB6D75859449}" srcOrd="0" destOrd="0" presId="urn:microsoft.com/office/officeart/2005/8/layout/process3"/>
    <dgm:cxn modelId="{822B9631-0EDC-4C75-93C6-F424B4714311}" type="presParOf" srcId="{EDB80B41-07E7-4D70-ABD4-CED31688E067}" destId="{89524C19-2ED0-42CE-BD41-03C7F3047A60}" srcOrd="4" destOrd="0" presId="urn:microsoft.com/office/officeart/2005/8/layout/process3"/>
    <dgm:cxn modelId="{9D5F86CD-D2DB-4222-9089-7D3B55A9244C}" type="presParOf" srcId="{89524C19-2ED0-42CE-BD41-03C7F3047A60}" destId="{B45D529D-9115-47FE-B370-B97008FCB2A2}" srcOrd="0" destOrd="0" presId="urn:microsoft.com/office/officeart/2005/8/layout/process3"/>
    <dgm:cxn modelId="{08F98FA4-71E5-4FA1-8B43-A93D7E10EFFA}" type="presParOf" srcId="{89524C19-2ED0-42CE-BD41-03C7F3047A60}" destId="{EF151B29-6FE6-4D0B-9591-84CF44A979C8}" srcOrd="1" destOrd="0" presId="urn:microsoft.com/office/officeart/2005/8/layout/process3"/>
    <dgm:cxn modelId="{45A86E0F-F802-435E-8497-B4A2B54B711A}" type="presParOf" srcId="{89524C19-2ED0-42CE-BD41-03C7F3047A60}" destId="{7B2A6827-2813-4E17-8DCC-5054C2165E5C}"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25C8A3-6EEB-4D9C-A9D9-EAF76359C263}">
      <dsp:nvSpPr>
        <dsp:cNvPr id="0" name=""/>
        <dsp:cNvSpPr/>
      </dsp:nvSpPr>
      <dsp:spPr>
        <a:xfrm>
          <a:off x="3068546" y="9"/>
          <a:ext cx="3383787" cy="1546860"/>
        </a:xfrm>
        <a:prstGeom prst="roundRect">
          <a:avLst/>
        </a:prstGeom>
        <a:solidFill>
          <a:schemeClr val="accent1">
            <a:shade val="80000"/>
            <a:hueOff val="0"/>
            <a:satOff val="0"/>
            <a:lumOff val="0"/>
            <a:alphaOff val="0"/>
          </a:schemeClr>
        </a:solidFill>
        <a:ln w="25400" cap="flat" cmpd="sng" algn="ctr">
          <a:solidFill>
            <a:schemeClr val="accent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2400300">
            <a:lnSpc>
              <a:spcPct val="90000"/>
            </a:lnSpc>
            <a:spcBef>
              <a:spcPct val="0"/>
            </a:spcBef>
            <a:spcAft>
              <a:spcPct val="35000"/>
            </a:spcAft>
          </a:pPr>
          <a:r>
            <a:rPr lang="en-US" sz="5400" b="1" kern="1200" dirty="0" smtClean="0">
              <a:solidFill>
                <a:schemeClr val="accent1">
                  <a:lumMod val="50000"/>
                </a:schemeClr>
              </a:solidFill>
            </a:rPr>
            <a:t>Fine Motor</a:t>
          </a:r>
          <a:endParaRPr lang="en-US" sz="5400" b="1" kern="1200" dirty="0">
            <a:solidFill>
              <a:schemeClr val="accent1">
                <a:lumMod val="50000"/>
              </a:schemeClr>
            </a:solidFill>
          </a:endParaRPr>
        </a:p>
      </dsp:txBody>
      <dsp:txXfrm>
        <a:off x="3144057" y="75520"/>
        <a:ext cx="3232765" cy="1395838"/>
      </dsp:txXfrm>
    </dsp:sp>
    <dsp:sp modelId="{82584A96-AFAC-4E8E-9B10-761053084BA9}">
      <dsp:nvSpPr>
        <dsp:cNvPr id="0" name=""/>
        <dsp:cNvSpPr/>
      </dsp:nvSpPr>
      <dsp:spPr>
        <a:xfrm rot="8105682">
          <a:off x="2721365" y="2068833"/>
          <a:ext cx="1478783" cy="0"/>
        </a:xfrm>
        <a:custGeom>
          <a:avLst/>
          <a:gdLst/>
          <a:ahLst/>
          <a:cxnLst/>
          <a:rect l="0" t="0" r="0" b="0"/>
          <a:pathLst>
            <a:path>
              <a:moveTo>
                <a:pt x="0" y="0"/>
              </a:moveTo>
              <a:lnTo>
                <a:pt x="1478783" y="0"/>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E7364A-0B84-49B5-916C-C13F1F199755}">
      <dsp:nvSpPr>
        <dsp:cNvPr id="0" name=""/>
        <dsp:cNvSpPr/>
      </dsp:nvSpPr>
      <dsp:spPr>
        <a:xfrm>
          <a:off x="761991" y="2590797"/>
          <a:ext cx="3088243" cy="1257739"/>
        </a:xfrm>
        <a:prstGeom prst="roundRect">
          <a:avLst/>
        </a:prstGeom>
        <a:solidFill>
          <a:schemeClr val="accent1">
            <a:shade val="80000"/>
            <a:hueOff val="6129"/>
            <a:satOff val="6459"/>
            <a:lumOff val="7019"/>
            <a:alphaOff val="0"/>
          </a:schemeClr>
        </a:solidFill>
        <a:ln w="25400" cap="flat" cmpd="sng" algn="ctr">
          <a:solidFill>
            <a:schemeClr val="accent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360" tIns="86360" rIns="86360" bIns="86360" numCol="1" spcCol="1270" anchor="ctr" anchorCtr="0">
          <a:noAutofit/>
        </a:bodyPr>
        <a:lstStyle/>
        <a:p>
          <a:pPr lvl="0" algn="ctr" defTabSz="1511300">
            <a:lnSpc>
              <a:spcPct val="90000"/>
            </a:lnSpc>
            <a:spcBef>
              <a:spcPct val="0"/>
            </a:spcBef>
            <a:spcAft>
              <a:spcPct val="35000"/>
            </a:spcAft>
          </a:pPr>
          <a:r>
            <a:rPr lang="en-US" sz="3400" kern="1200" dirty="0" smtClean="0">
              <a:solidFill>
                <a:schemeClr val="accent1">
                  <a:lumMod val="50000"/>
                </a:schemeClr>
              </a:solidFill>
            </a:rPr>
            <a:t>Grip and Manipulation</a:t>
          </a:r>
          <a:endParaRPr lang="en-US" sz="3400" kern="1200" dirty="0">
            <a:solidFill>
              <a:schemeClr val="accent1">
                <a:lumMod val="50000"/>
              </a:schemeClr>
            </a:solidFill>
          </a:endParaRPr>
        </a:p>
      </dsp:txBody>
      <dsp:txXfrm>
        <a:off x="823389" y="2652195"/>
        <a:ext cx="2965447" cy="1134943"/>
      </dsp:txXfrm>
    </dsp:sp>
    <dsp:sp modelId="{F8F53E09-AEB3-4826-A856-287527F41399}">
      <dsp:nvSpPr>
        <dsp:cNvPr id="0" name=""/>
        <dsp:cNvSpPr/>
      </dsp:nvSpPr>
      <dsp:spPr>
        <a:xfrm rot="2859595">
          <a:off x="5234660" y="2068827"/>
          <a:ext cx="1412301" cy="0"/>
        </a:xfrm>
        <a:custGeom>
          <a:avLst/>
          <a:gdLst/>
          <a:ahLst/>
          <a:cxnLst/>
          <a:rect l="0" t="0" r="0" b="0"/>
          <a:pathLst>
            <a:path>
              <a:moveTo>
                <a:pt x="0" y="0"/>
              </a:moveTo>
              <a:lnTo>
                <a:pt x="1412301" y="0"/>
              </a:lnTo>
            </a:path>
          </a:pathLst>
        </a:custGeom>
        <a:noFill/>
        <a:ln w="25400" cap="flat" cmpd="sng" algn="ctr">
          <a:solidFill>
            <a:schemeClr val="accent1">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438BC7B-DD2F-40DE-BBF4-7C2C32571118}">
      <dsp:nvSpPr>
        <dsp:cNvPr id="0" name=""/>
        <dsp:cNvSpPr/>
      </dsp:nvSpPr>
      <dsp:spPr>
        <a:xfrm>
          <a:off x="5486412" y="2590786"/>
          <a:ext cx="2958341" cy="1205339"/>
        </a:xfrm>
        <a:prstGeom prst="roundRect">
          <a:avLst/>
        </a:prstGeom>
        <a:solidFill>
          <a:schemeClr val="accent1">
            <a:shade val="80000"/>
            <a:hueOff val="12259"/>
            <a:satOff val="12919"/>
            <a:lumOff val="14039"/>
            <a:alphaOff val="0"/>
          </a:schemeClr>
        </a:solidFill>
        <a:ln w="25400" cap="flat" cmpd="sng" algn="ctr">
          <a:solidFill>
            <a:schemeClr val="accent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1466850">
            <a:lnSpc>
              <a:spcPct val="90000"/>
            </a:lnSpc>
            <a:spcBef>
              <a:spcPct val="0"/>
            </a:spcBef>
            <a:spcAft>
              <a:spcPct val="35000"/>
            </a:spcAft>
          </a:pPr>
          <a:r>
            <a:rPr lang="en-US" sz="3300" kern="1200" dirty="0" smtClean="0">
              <a:solidFill>
                <a:schemeClr val="accent1">
                  <a:lumMod val="50000"/>
                </a:schemeClr>
              </a:solidFill>
            </a:rPr>
            <a:t>Hand Dominance</a:t>
          </a:r>
          <a:endParaRPr lang="en-US" sz="3300" kern="1200" dirty="0">
            <a:solidFill>
              <a:schemeClr val="accent1">
                <a:lumMod val="50000"/>
              </a:schemeClr>
            </a:solidFill>
          </a:endParaRPr>
        </a:p>
      </dsp:txBody>
      <dsp:txXfrm>
        <a:off x="5545252" y="2649626"/>
        <a:ext cx="2840661" cy="10876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B315C5-1F78-44B9-8A8D-E03BE455EC72}">
      <dsp:nvSpPr>
        <dsp:cNvPr id="0" name=""/>
        <dsp:cNvSpPr/>
      </dsp:nvSpPr>
      <dsp:spPr>
        <a:xfrm>
          <a:off x="1124" y="104673"/>
          <a:ext cx="2002650" cy="122972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91440" numCol="1" spcCol="1270" anchor="t" anchorCtr="0">
          <a:noAutofit/>
        </a:bodyPr>
        <a:lstStyle/>
        <a:p>
          <a:pPr lvl="0" algn="l" defTabSz="1066800">
            <a:lnSpc>
              <a:spcPct val="90000"/>
            </a:lnSpc>
            <a:spcBef>
              <a:spcPct val="0"/>
            </a:spcBef>
            <a:spcAft>
              <a:spcPct val="35000"/>
            </a:spcAft>
          </a:pPr>
          <a:r>
            <a:rPr lang="en-US" sz="2400" kern="1200" dirty="0" smtClean="0"/>
            <a:t>Fisted Grip</a:t>
          </a:r>
          <a:endParaRPr lang="en-US" sz="2400" kern="1200" dirty="0"/>
        </a:p>
      </dsp:txBody>
      <dsp:txXfrm>
        <a:off x="1124" y="104673"/>
        <a:ext cx="2002650" cy="819818"/>
      </dsp:txXfrm>
    </dsp:sp>
    <dsp:sp modelId="{B4E347C0-2EF9-40B8-9E94-9719DD4EDCD7}">
      <dsp:nvSpPr>
        <dsp:cNvPr id="0" name=""/>
        <dsp:cNvSpPr/>
      </dsp:nvSpPr>
      <dsp:spPr>
        <a:xfrm>
          <a:off x="510129" y="849137"/>
          <a:ext cx="1771316" cy="4181751"/>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Fist grabs crayon; uses movement from the shoulder to color</a:t>
          </a:r>
          <a:endParaRPr lang="en-US" sz="1800" kern="1200" dirty="0"/>
        </a:p>
        <a:p>
          <a:pPr marL="171450" lvl="1" indent="-171450" algn="l" defTabSz="800100">
            <a:lnSpc>
              <a:spcPct val="90000"/>
            </a:lnSpc>
            <a:spcBef>
              <a:spcPct val="0"/>
            </a:spcBef>
            <a:spcAft>
              <a:spcPct val="15000"/>
            </a:spcAft>
            <a:buChar char="••"/>
          </a:pPr>
          <a:endParaRPr lang="en-US" sz="1800" kern="1200" dirty="0" smtClean="0"/>
        </a:p>
        <a:p>
          <a:pPr marL="342900" lvl="2" indent="-171450" algn="l" defTabSz="800100">
            <a:lnSpc>
              <a:spcPct val="90000"/>
            </a:lnSpc>
            <a:spcBef>
              <a:spcPct val="0"/>
            </a:spcBef>
            <a:spcAft>
              <a:spcPct val="15000"/>
            </a:spcAft>
            <a:buChar char="••"/>
          </a:pPr>
          <a:endParaRPr lang="en-US" sz="1800" kern="1200" dirty="0"/>
        </a:p>
      </dsp:txBody>
      <dsp:txXfrm>
        <a:off x="562009" y="901017"/>
        <a:ext cx="1667556" cy="4077991"/>
      </dsp:txXfrm>
    </dsp:sp>
    <dsp:sp modelId="{E83D9423-55FF-43AA-8A7D-518EB1ED3A68}">
      <dsp:nvSpPr>
        <dsp:cNvPr id="0" name=""/>
        <dsp:cNvSpPr/>
      </dsp:nvSpPr>
      <dsp:spPr>
        <a:xfrm rot="21592175">
          <a:off x="2196552" y="272335"/>
          <a:ext cx="408692" cy="478128"/>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2196552" y="368101"/>
        <a:ext cx="286084" cy="286876"/>
      </dsp:txXfrm>
    </dsp:sp>
    <dsp:sp modelId="{C238EDC8-B495-4B98-A11C-32E06CE84919}">
      <dsp:nvSpPr>
        <dsp:cNvPr id="0" name=""/>
        <dsp:cNvSpPr/>
      </dsp:nvSpPr>
      <dsp:spPr>
        <a:xfrm>
          <a:off x="2774890" y="142531"/>
          <a:ext cx="2259256" cy="1096338"/>
        </a:xfrm>
        <a:prstGeom prst="roundRect">
          <a:avLst>
            <a:gd name="adj" fmla="val 10000"/>
          </a:avLst>
        </a:prstGeom>
        <a:solidFill>
          <a:srgbClr val="9FC69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91440" numCol="1" spcCol="1270" anchor="t" anchorCtr="0">
          <a:noAutofit/>
        </a:bodyPr>
        <a:lstStyle/>
        <a:p>
          <a:pPr lvl="0" algn="l" defTabSz="1066800">
            <a:lnSpc>
              <a:spcPct val="90000"/>
            </a:lnSpc>
            <a:spcBef>
              <a:spcPct val="0"/>
            </a:spcBef>
            <a:spcAft>
              <a:spcPct val="35000"/>
            </a:spcAft>
          </a:pPr>
          <a:r>
            <a:rPr lang="en-US" sz="2400" kern="1200" dirty="0" smtClean="0"/>
            <a:t>Palmar Grasp</a:t>
          </a:r>
          <a:endParaRPr lang="en-US" sz="2400" kern="1200" dirty="0"/>
        </a:p>
      </dsp:txBody>
      <dsp:txXfrm>
        <a:off x="2774890" y="142531"/>
        <a:ext cx="2259256" cy="730892"/>
      </dsp:txXfrm>
    </dsp:sp>
    <dsp:sp modelId="{729A3423-66AE-4101-84B7-BC259BE7851D}">
      <dsp:nvSpPr>
        <dsp:cNvPr id="0" name=""/>
        <dsp:cNvSpPr/>
      </dsp:nvSpPr>
      <dsp:spPr>
        <a:xfrm>
          <a:off x="3384871" y="795341"/>
          <a:ext cx="1920417" cy="4181751"/>
        </a:xfrm>
        <a:prstGeom prst="roundRect">
          <a:avLst>
            <a:gd name="adj" fmla="val 10000"/>
          </a:avLst>
        </a:prstGeom>
        <a:solidFill>
          <a:schemeClr val="lt1">
            <a:alpha val="90000"/>
            <a:hueOff val="0"/>
            <a:satOff val="0"/>
            <a:lumOff val="0"/>
            <a:alphaOff val="0"/>
          </a:schemeClr>
        </a:solidFill>
        <a:ln w="25400" cap="flat" cmpd="sng" algn="ctr">
          <a:solidFill>
            <a:schemeClr val="accent2">
              <a:hueOff val="-7200000"/>
              <a:satOff val="-25001"/>
              <a:lumOff val="3000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Crayon lies across the palm of the hand;  muscles from the arm and shoulder are being used to color</a:t>
          </a:r>
        </a:p>
        <a:p>
          <a:pPr marL="171450" lvl="1" indent="-171450" algn="l" defTabSz="800100">
            <a:lnSpc>
              <a:spcPct val="90000"/>
            </a:lnSpc>
            <a:spcBef>
              <a:spcPct val="0"/>
            </a:spcBef>
            <a:spcAft>
              <a:spcPct val="15000"/>
            </a:spcAft>
            <a:buChar char="••"/>
          </a:pPr>
          <a:endParaRPr lang="en-US" sz="1800" kern="1200" dirty="0"/>
        </a:p>
      </dsp:txBody>
      <dsp:txXfrm>
        <a:off x="3441118" y="851588"/>
        <a:ext cx="1807923" cy="4069257"/>
      </dsp:txXfrm>
    </dsp:sp>
    <dsp:sp modelId="{8123DBF8-6839-4AB1-AC2A-5DE89BC48D2C}">
      <dsp:nvSpPr>
        <dsp:cNvPr id="0" name=""/>
        <dsp:cNvSpPr/>
      </dsp:nvSpPr>
      <dsp:spPr>
        <a:xfrm rot="21593564">
          <a:off x="5267280" y="265951"/>
          <a:ext cx="438098" cy="478128"/>
        </a:xfrm>
        <a:prstGeom prst="rightArrow">
          <a:avLst>
            <a:gd name="adj1" fmla="val 60000"/>
            <a:gd name="adj2" fmla="val 50000"/>
          </a:avLst>
        </a:prstGeom>
        <a:solidFill>
          <a:srgbClr val="9FC69F"/>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5267280" y="361700"/>
        <a:ext cx="306669" cy="286876"/>
      </dsp:txXfrm>
    </dsp:sp>
    <dsp:sp modelId="{EF151B29-6FE6-4D0B-9591-84CF44A979C8}">
      <dsp:nvSpPr>
        <dsp:cNvPr id="0" name=""/>
        <dsp:cNvSpPr/>
      </dsp:nvSpPr>
      <dsp:spPr>
        <a:xfrm>
          <a:off x="5912172" y="148075"/>
          <a:ext cx="2090105" cy="1062559"/>
        </a:xfrm>
        <a:prstGeom prst="roundRect">
          <a:avLst>
            <a:gd name="adj" fmla="val 10000"/>
          </a:avLst>
        </a:prstGeom>
        <a:solidFill>
          <a:schemeClr val="accent1">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91440" numCol="1" spcCol="1270" anchor="t" anchorCtr="0">
          <a:noAutofit/>
        </a:bodyPr>
        <a:lstStyle/>
        <a:p>
          <a:pPr lvl="0" algn="l" defTabSz="1066800">
            <a:lnSpc>
              <a:spcPct val="90000"/>
            </a:lnSpc>
            <a:spcBef>
              <a:spcPct val="0"/>
            </a:spcBef>
            <a:spcAft>
              <a:spcPct val="35000"/>
            </a:spcAft>
          </a:pPr>
          <a:r>
            <a:rPr lang="en-US" sz="2400" kern="1200" dirty="0" smtClean="0"/>
            <a:t>Pincer Grip</a:t>
          </a:r>
          <a:endParaRPr lang="en-US" sz="2400" kern="1200" dirty="0"/>
        </a:p>
      </dsp:txBody>
      <dsp:txXfrm>
        <a:off x="5912172" y="148075"/>
        <a:ext cx="2090105" cy="708372"/>
      </dsp:txXfrm>
    </dsp:sp>
    <dsp:sp modelId="{7B2A6827-2813-4E17-8DCC-5054C2165E5C}">
      <dsp:nvSpPr>
        <dsp:cNvPr id="0" name=""/>
        <dsp:cNvSpPr/>
      </dsp:nvSpPr>
      <dsp:spPr>
        <a:xfrm>
          <a:off x="6246102" y="721577"/>
          <a:ext cx="2490225" cy="4181751"/>
        </a:xfrm>
        <a:prstGeom prst="roundRect">
          <a:avLst>
            <a:gd name="adj" fmla="val 10000"/>
          </a:avLst>
        </a:prstGeom>
        <a:solidFill>
          <a:schemeClr val="lt1">
            <a:alpha val="90000"/>
            <a:hueOff val="0"/>
            <a:satOff val="0"/>
            <a:lumOff val="0"/>
            <a:alphaOff val="0"/>
          </a:schemeClr>
        </a:solidFill>
        <a:ln w="25400" cap="flat" cmpd="sng" algn="ctr">
          <a:solidFill>
            <a:schemeClr val="accent1">
              <a:lumMod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Crayon is held with thumb and fingers; uses whole arm movement with increased stability in shoulder movement resulting in improved finger precision and control</a:t>
          </a:r>
          <a:endParaRPr lang="en-US" sz="1800" kern="1200" dirty="0"/>
        </a:p>
      </dsp:txBody>
      <dsp:txXfrm>
        <a:off x="6319038" y="794513"/>
        <a:ext cx="2344353" cy="4035879"/>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DD664D82-B100-41B6-8FCD-59200CFF6721}" type="datetimeFigureOut">
              <a:rPr lang="en-US" smtClean="0"/>
              <a:t>3/16/2016</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4A11CA0-628F-4C12-A922-85D0ADE4C2F6}" type="slidenum">
              <a:rPr lang="en-US" smtClean="0"/>
              <a:t>‹#›</a:t>
            </a:fld>
            <a:endParaRPr lang="en-US"/>
          </a:p>
        </p:txBody>
      </p:sp>
    </p:spTree>
    <p:extLst>
      <p:ext uri="{BB962C8B-B14F-4D97-AF65-F5344CB8AC3E}">
        <p14:creationId xmlns:p14="http://schemas.microsoft.com/office/powerpoint/2010/main" val="472150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581A22C-C342-4840-9C1D-43776D7BFCD3}" type="datetimeFigureOut">
              <a:rPr lang="en-US" smtClean="0"/>
              <a:t>3/16/2016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D7628F3A-8070-4DAF-96AB-A05FAB86D35E}" type="slidenum">
              <a:rPr lang="en-US" smtClean="0"/>
              <a:t>‹#›</a:t>
            </a:fld>
            <a:endParaRPr lang="en-US"/>
          </a:p>
        </p:txBody>
      </p:sp>
    </p:spTree>
    <p:extLst>
      <p:ext uri="{BB962C8B-B14F-4D97-AF65-F5344CB8AC3E}">
        <p14:creationId xmlns:p14="http://schemas.microsoft.com/office/powerpoint/2010/main" val="4052024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628F3A-8070-4DAF-96AB-A05FAB86D35E}" type="slidenum">
              <a:rPr lang="en-US" smtClean="0"/>
              <a:t>1</a:t>
            </a:fld>
            <a:endParaRPr lang="en-US"/>
          </a:p>
        </p:txBody>
      </p:sp>
    </p:spTree>
    <p:extLst>
      <p:ext uri="{BB962C8B-B14F-4D97-AF65-F5344CB8AC3E}">
        <p14:creationId xmlns:p14="http://schemas.microsoft.com/office/powerpoint/2010/main" val="3379251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ea typeface="ＭＳ Ｐゴシック" charset="0"/>
              </a:rPr>
              <a:t>The</a:t>
            </a:r>
            <a:r>
              <a:rPr lang="en-US" baseline="0" dirty="0" smtClean="0">
                <a:ea typeface="ＭＳ Ｐゴシック" charset="0"/>
              </a:rPr>
              <a:t> K-3 Formative Assessment Process </a:t>
            </a:r>
            <a:r>
              <a:rPr lang="en-US" dirty="0"/>
              <a:t>focuses on the whole child.  This means that it </a:t>
            </a:r>
            <a:r>
              <a:rPr lang="en-US" baseline="0" dirty="0" smtClean="0">
                <a:ea typeface="ＭＳ Ｐゴシック" charset="0"/>
              </a:rPr>
              <a:t>addresses five domains of learning and development. </a:t>
            </a:r>
            <a:r>
              <a:rPr lang="en-US" dirty="0" smtClean="0">
                <a:ea typeface="ＭＳ Ｐゴシック" charset="0"/>
              </a:rPr>
              <a:t>Research clearly indicates the importance of attending to and supporting children’s growth and development in all of these areas</a:t>
            </a:r>
            <a:r>
              <a:rPr lang="en-US" baseline="0" dirty="0" smtClean="0">
                <a:ea typeface="ＭＳ Ｐゴシック" charset="0"/>
              </a:rPr>
              <a:t> especially since c</a:t>
            </a:r>
            <a:r>
              <a:rPr lang="en-US" dirty="0" smtClean="0">
                <a:ea typeface="ＭＳ Ｐゴシック" charset="0"/>
              </a:rPr>
              <a:t>hildren’s development in one area impacts their development in other areas.  </a:t>
            </a:r>
          </a:p>
          <a:p>
            <a:pPr defTabSz="931774">
              <a:defRPr/>
            </a:pPr>
            <a:endParaRPr lang="en-US" dirty="0" smtClean="0">
              <a:ea typeface="ＭＳ Ｐゴシック" charset="0"/>
            </a:endParaRPr>
          </a:p>
          <a:p>
            <a:pPr defTabSz="931774">
              <a:defRPr/>
            </a:pPr>
            <a:r>
              <a:rPr lang="en-US" dirty="0" smtClean="0">
                <a:ea typeface="ＭＳ Ｐゴシック" charset="0"/>
              </a:rPr>
              <a:t>Many of our NC Standards fall within these domains.</a:t>
            </a:r>
            <a:r>
              <a:rPr lang="en-US" baseline="0" dirty="0" smtClean="0">
                <a:ea typeface="ＭＳ Ｐゴシック" charset="0"/>
              </a:rPr>
              <a:t>  For example, </a:t>
            </a:r>
            <a:r>
              <a:rPr lang="en-US" dirty="0" smtClean="0">
                <a:ea typeface="ＭＳ Ｐゴシック" charset="0"/>
              </a:rPr>
              <a:t>Math,</a:t>
            </a:r>
            <a:r>
              <a:rPr lang="en-US" baseline="0" dirty="0" smtClean="0">
                <a:ea typeface="ＭＳ Ｐゴシック" charset="0"/>
              </a:rPr>
              <a:t> Science, Social Studies and the Arts fall within the Cognitive Development Domain.</a:t>
            </a:r>
            <a:endParaRPr lang="en-US" dirty="0" smtClean="0">
              <a:ea typeface="ＭＳ Ｐゴシック" charset="0"/>
            </a:endParaRPr>
          </a:p>
        </p:txBody>
      </p:sp>
      <p:sp>
        <p:nvSpPr>
          <p:cNvPr id="4" name="Slide Number Placeholder 3"/>
          <p:cNvSpPr>
            <a:spLocks noGrp="1"/>
          </p:cNvSpPr>
          <p:nvPr>
            <p:ph type="sldNum" sz="quarter" idx="10"/>
          </p:nvPr>
        </p:nvSpPr>
        <p:spPr/>
        <p:txBody>
          <a:bodyPr/>
          <a:lstStyle/>
          <a:p>
            <a:fld id="{D7628F3A-8070-4DAF-96AB-A05FAB86D35E}"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802300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there are many aspects of each of the 5 domains that are important</a:t>
            </a:r>
            <a:r>
              <a:rPr lang="en-US" baseline="0" dirty="0" smtClean="0"/>
              <a:t> to student success, the NC Think Tank and the NC Assessment Design Team carefully selected these constructs, or concepts, within each domain to focus on within this formative process. The team based these decisions on various aspects including what research identified to be most critical for long term student success, what K-3 teachers found to be important, and alignment to the NCSCOS.</a:t>
            </a:r>
          </a:p>
          <a:p>
            <a:endParaRPr lang="en-US" baseline="0" dirty="0" smtClean="0"/>
          </a:p>
          <a:p>
            <a:r>
              <a:rPr lang="en-US" i="1" baseline="0" dirty="0" smtClean="0"/>
              <a:t>NOTE:  This list identifies current constructs.  Based on feedback from the field and other factors such as  NC SCOS revisions, these constructs and the assessment tools to support this process will be revisited and enhanced over time.  </a:t>
            </a:r>
            <a:endParaRPr lang="en-US" i="1" dirty="0"/>
          </a:p>
        </p:txBody>
      </p:sp>
      <p:sp>
        <p:nvSpPr>
          <p:cNvPr id="4" name="Slide Number Placeholder 3"/>
          <p:cNvSpPr>
            <a:spLocks noGrp="1"/>
          </p:cNvSpPr>
          <p:nvPr>
            <p:ph type="sldNum" sz="quarter" idx="10"/>
          </p:nvPr>
        </p:nvSpPr>
        <p:spPr/>
        <p:txBody>
          <a:bodyPr/>
          <a:lstStyle/>
          <a:p>
            <a:fld id="{D7628F3A-8070-4DAF-96AB-A05FAB86D35E}" type="slidenum">
              <a:rPr lang="en-US" smtClean="0"/>
              <a:t>3</a:t>
            </a:fld>
            <a:endParaRPr lang="en-US" dirty="0"/>
          </a:p>
        </p:txBody>
      </p:sp>
    </p:spTree>
    <p:extLst>
      <p:ext uri="{BB962C8B-B14F-4D97-AF65-F5344CB8AC3E}">
        <p14:creationId xmlns:p14="http://schemas.microsoft.com/office/powerpoint/2010/main" val="3683039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NCDPI recognizes the importance of focusing on the whole child.  Therefore, during the 2015-2016 school year, materials for other areas of development will also be available for use as determined by the district, school, and classroom teacher (</a:t>
            </a:r>
            <a:r>
              <a:rPr lang="en-US" i="1" dirty="0"/>
              <a:t>Emotional Literacy, Engagement in Self-Selected Activities, Fine Motor, Following Directions, Letter Naming, &amp; Mid-Line Motor Development</a:t>
            </a:r>
            <a:r>
              <a:rPr lang="en-US" dirty="0"/>
              <a:t>). </a:t>
            </a:r>
          </a:p>
          <a:p>
            <a:pPr defTabSz="931774">
              <a:defRPr/>
            </a:pPr>
            <a:endParaRPr lang="en-US" dirty="0"/>
          </a:p>
          <a:p>
            <a:pPr defTabSz="931774">
              <a:defRPr/>
            </a:pPr>
            <a:r>
              <a:rPr lang="en-US" dirty="0"/>
              <a:t>Districts, schools, and teachers are encouraged to explore and become familiar with the other constructs during the 2015-16 school year so they will be well-prepared for 2016-17, when Kindergarten teachers will be required to address all highlighted constructs.</a:t>
            </a:r>
          </a:p>
        </p:txBody>
      </p:sp>
      <p:sp>
        <p:nvSpPr>
          <p:cNvPr id="4" name="Slide Number Placeholder 3"/>
          <p:cNvSpPr>
            <a:spLocks noGrp="1"/>
          </p:cNvSpPr>
          <p:nvPr>
            <p:ph type="sldNum" sz="quarter" idx="10"/>
          </p:nvPr>
        </p:nvSpPr>
        <p:spPr/>
        <p:txBody>
          <a:bodyPr/>
          <a:lstStyle/>
          <a:p>
            <a:fld id="{D7628F3A-8070-4DAF-96AB-A05FAB86D35E}" type="slidenum">
              <a:rPr lang="en-US" smtClean="0"/>
              <a:t>4</a:t>
            </a:fld>
            <a:endParaRPr lang="en-US" dirty="0"/>
          </a:p>
        </p:txBody>
      </p:sp>
    </p:spTree>
    <p:extLst>
      <p:ext uri="{BB962C8B-B14F-4D97-AF65-F5344CB8AC3E}">
        <p14:creationId xmlns:p14="http://schemas.microsoft.com/office/powerpoint/2010/main" val="3619238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NCDPI recognizes the importance of focusing on the whole child.  Therefore, during the 2015-2016 school year, materials for other areas of development will also be available for use as determined by the district, school, and classroom teacher (</a:t>
            </a:r>
            <a:r>
              <a:rPr lang="en-US" i="1" dirty="0"/>
              <a:t>Emotional Literacy, Engagement in Self-Selected Activities, Fine Motor, Following Directions, Letter Naming, &amp; Mid-Line Motor Development</a:t>
            </a:r>
            <a:r>
              <a:rPr lang="en-US" dirty="0"/>
              <a:t>). </a:t>
            </a:r>
          </a:p>
          <a:p>
            <a:pPr defTabSz="931774">
              <a:defRPr/>
            </a:pPr>
            <a:endParaRPr lang="en-US" dirty="0"/>
          </a:p>
          <a:p>
            <a:pPr defTabSz="931774">
              <a:defRPr/>
            </a:pPr>
            <a:r>
              <a:rPr lang="en-US" dirty="0"/>
              <a:t>Districts, schools, and teachers are encouraged to explore and become familiar with the other constructs during the 2015-16 school year so they will be well-prepared for 2016-17, when Kindergarten teachers will be required to address all highlighted constructs.</a:t>
            </a:r>
          </a:p>
        </p:txBody>
      </p:sp>
      <p:sp>
        <p:nvSpPr>
          <p:cNvPr id="4" name="Slide Number Placeholder 3"/>
          <p:cNvSpPr>
            <a:spLocks noGrp="1"/>
          </p:cNvSpPr>
          <p:nvPr>
            <p:ph type="sldNum" sz="quarter" idx="10"/>
          </p:nvPr>
        </p:nvSpPr>
        <p:spPr/>
        <p:txBody>
          <a:bodyPr/>
          <a:lstStyle/>
          <a:p>
            <a:fld id="{D7628F3A-8070-4DAF-96AB-A05FAB86D35E}"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361923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  Begins to cross the midline</a:t>
            </a:r>
            <a:r>
              <a:rPr lang="en-US" baseline="0" dirty="0" smtClean="0"/>
              <a:t> in some situations.</a:t>
            </a:r>
            <a:endParaRPr lang="en-US" dirty="0"/>
          </a:p>
        </p:txBody>
      </p:sp>
      <p:sp>
        <p:nvSpPr>
          <p:cNvPr id="4" name="Slide Number Placeholder 3"/>
          <p:cNvSpPr>
            <a:spLocks noGrp="1"/>
          </p:cNvSpPr>
          <p:nvPr>
            <p:ph type="sldNum" sz="quarter" idx="10"/>
          </p:nvPr>
        </p:nvSpPr>
        <p:spPr/>
        <p:txBody>
          <a:bodyPr/>
          <a:lstStyle/>
          <a:p>
            <a:fld id="{D7628F3A-8070-4DAF-96AB-A05FAB86D35E}" type="slidenum">
              <a:rPr lang="en-US" smtClean="0"/>
              <a:t>19</a:t>
            </a:fld>
            <a:endParaRPr lang="en-US"/>
          </a:p>
        </p:txBody>
      </p:sp>
    </p:spTree>
    <p:extLst>
      <p:ext uri="{BB962C8B-B14F-4D97-AF65-F5344CB8AC3E}">
        <p14:creationId xmlns:p14="http://schemas.microsoft.com/office/powerpoint/2010/main" val="2032687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628F3A-8070-4DAF-96AB-A05FAB86D35E}" type="slidenum">
              <a:rPr lang="en-US" smtClean="0"/>
              <a:t>22</a:t>
            </a:fld>
            <a:endParaRPr lang="en-US"/>
          </a:p>
        </p:txBody>
      </p:sp>
    </p:spTree>
    <p:extLst>
      <p:ext uri="{BB962C8B-B14F-4D97-AF65-F5344CB8AC3E}">
        <p14:creationId xmlns:p14="http://schemas.microsoft.com/office/powerpoint/2010/main" val="35825698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0B56B40-10D1-4747-AA86-1839695772B8}"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248030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A3C8650-00DD-4E91-8A94-F9246EDC2403}"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2419681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DD87F4B-F5B2-4A8F-9087-C25FF9E734B6}"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089919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079753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516557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191518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458226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786281"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3777667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290428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7403155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defTabSz="912813">
                <a:defRPr sz="2400">
                  <a:solidFill>
                    <a:schemeClr val="tx1"/>
                  </a:solidFill>
                  <a:latin typeface="Arial" pitchFamily="34" charset="0"/>
                  <a:ea typeface="ＭＳ Ｐゴシック" pitchFamily="34" charset="-128"/>
                </a:defRPr>
              </a:lvl1pPr>
              <a:lvl2pPr marL="742950" indent="-285750" defTabSz="912813">
                <a:defRPr sz="2400">
                  <a:solidFill>
                    <a:schemeClr val="tx1"/>
                  </a:solidFill>
                  <a:latin typeface="Arial" pitchFamily="34" charset="0"/>
                  <a:ea typeface="ＭＳ Ｐゴシック" pitchFamily="34" charset="-128"/>
                </a:defRPr>
              </a:lvl2pPr>
              <a:lvl3pPr marL="1143000" indent="-228600" defTabSz="912813">
                <a:defRPr sz="2400">
                  <a:solidFill>
                    <a:schemeClr val="tx1"/>
                  </a:solidFill>
                  <a:latin typeface="Arial" pitchFamily="34" charset="0"/>
                  <a:ea typeface="ＭＳ Ｐゴシック" pitchFamily="34" charset="-128"/>
                </a:defRPr>
              </a:lvl3pPr>
              <a:lvl4pPr marL="1600200" indent="-228600" defTabSz="912813">
                <a:defRPr sz="2400">
                  <a:solidFill>
                    <a:schemeClr val="tx1"/>
                  </a:solidFill>
                  <a:latin typeface="Arial" pitchFamily="34" charset="0"/>
                  <a:ea typeface="ＭＳ Ｐゴシック" pitchFamily="34" charset="-128"/>
                </a:defRPr>
              </a:lvl4pPr>
              <a:lvl5pPr marL="2057400" indent="-228600" defTabSz="912813">
                <a:defRPr sz="2400">
                  <a:solidFill>
                    <a:schemeClr val="tx1"/>
                  </a:solidFill>
                  <a:latin typeface="Arial" pitchFamily="34" charset="0"/>
                  <a:ea typeface="ＭＳ Ｐゴシック" pitchFamily="34" charset="-128"/>
                </a:defRPr>
              </a:lvl5pPr>
              <a:lvl6pPr marL="25146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67204407"/>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D764566-AE95-46F7-8BBE-F9BDDA38FBAC}"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9960989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7864826"/>
      </p:ext>
    </p:extLst>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40782859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00770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5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5785380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6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3877267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7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34529658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953648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8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4305791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9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7334065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0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573757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8F172AD-3661-4377-AC3C-C66865DB4C1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441257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1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5216231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2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825170789"/>
      </p:ext>
    </p:extLst>
  </p:cSld>
  <p:clrMapOvr>
    <a:masterClrMapping/>
  </p:clrMapOvr>
  <p:transition spd="slow"/>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59374244"/>
      </p:ext>
    </p:extLst>
  </p:cSld>
  <p:clrMapOvr>
    <a:masterClrMapping/>
  </p:clrMapOvr>
  <p:transition spd="slow"/>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3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prstClr val="black"/>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950543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60169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00ACFA7-8D24-4EB9-B093-528414CDA59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182609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s-E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s-E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B5ECD6F6-99DA-40F3-A890-F6B8307E8BB9}"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4107230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s-E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s-E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F3ED3570-2872-4117-ABDE-38A7C731ADA9}"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505240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s-E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C5BB5F78-3952-4277-9527-44731B37AE7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905793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C6E09D1-6CEA-4D3D-8807-F123BA39D55C}"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79076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7F71168-1FB3-4737-9245-202EEBFB1F7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9611195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6"/>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s-E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s-E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735B215-2B38-4A9E-A9D5-8320E5413448}" type="slidenum">
              <a:rPr lang="es-ES" smtClean="0">
                <a:solidFill>
                  <a:srgbClr val="000000"/>
                </a:solidFill>
              </a:rPr>
              <a:pPr fontAlgn="base">
                <a:spcBef>
                  <a:spcPct val="0"/>
                </a:spcBef>
                <a:spcAft>
                  <a:spcPct val="0"/>
                </a:spcAft>
              </a:pPr>
              <a:t>‹#›</a:t>
            </a:fld>
            <a:endParaRPr lang="es-ES" smtClean="0">
              <a:solidFill>
                <a:srgbClr val="000000"/>
              </a:solidFill>
            </a:endParaRPr>
          </a:p>
        </p:txBody>
      </p:sp>
    </p:spTree>
    <p:extLst>
      <p:ext uri="{BB962C8B-B14F-4D97-AF65-F5344CB8AC3E}">
        <p14:creationId xmlns:p14="http://schemas.microsoft.com/office/powerpoint/2010/main" val="1005655981"/>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660" r:id="rId12"/>
    <p:sldLayoutId id="2147483661" r:id="rId13"/>
    <p:sldLayoutId id="2147483705" r:id="rId14"/>
    <p:sldLayoutId id="2147483706"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hyperlink" Target="https://www.youtube.com/watch?v=5zoWWn0sfiU"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2.tmp"/><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www.youtube.com/watch?v=GkrZBsOlt3k" TargetMode="External"/><Relationship Id="rId2" Type="http://schemas.openxmlformats.org/officeDocument/2006/relationships/hyperlink" Target="https://www.youtube.com/watch?v=0LGPeZ6K4HI" TargetMode="External"/><Relationship Id="rId1" Type="http://schemas.openxmlformats.org/officeDocument/2006/relationships/slideLayout" Target="../slideLayouts/slideLayout2.xml"/><Relationship Id="rId5" Type="http://schemas.openxmlformats.org/officeDocument/2006/relationships/image" Target="../media/image24.tmp"/><Relationship Id="rId4" Type="http://schemas.openxmlformats.org/officeDocument/2006/relationships/image" Target="../media/image23.tmp"/></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randolphk-5instruction.wikispaces.co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www.livebinders.com/play/play?id=1350784" TargetMode="External"/><Relationship Id="rId5" Type="http://schemas.openxmlformats.org/officeDocument/2006/relationships/hyperlink" Target="http://rtt-elc-k3assessment.ncdpi.wikispaces.net/home" TargetMode="External"/><Relationship Id="rId4" Type="http://schemas.openxmlformats.org/officeDocument/2006/relationships/hyperlink" Target="http://r5k3formativeassessmentsupport.ncdpi.wikispaces.net/Kindergarten+Entry"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8.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childdevelopment.com.au/sound-awareness/135"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Layout" Target="../diagrams/layout2.xml"/><Relationship Id="rId7" Type="http://schemas.openxmlformats.org/officeDocument/2006/relationships/image" Target="../media/image10.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10" Type="http://schemas.openxmlformats.org/officeDocument/2006/relationships/image" Target="../media/image13.png"/><Relationship Id="rId4" Type="http://schemas.openxmlformats.org/officeDocument/2006/relationships/diagramQuickStyle" Target="../diagrams/quickStyle2.xml"/><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98" name="Rectangle 150"/>
          <p:cNvSpPr>
            <a:spLocks noGrp="1" noChangeArrowheads="1"/>
          </p:cNvSpPr>
          <p:nvPr>
            <p:ph type="ctrTitle"/>
          </p:nvPr>
        </p:nvSpPr>
        <p:spPr>
          <a:xfrm>
            <a:off x="0" y="4419600"/>
            <a:ext cx="9144000" cy="2133600"/>
          </a:xfrm>
        </p:spPr>
        <p:txBody>
          <a:bodyPr/>
          <a:lstStyle/>
          <a:p>
            <a:r>
              <a:rPr lang="es-UY" b="1" dirty="0" smtClean="0">
                <a:solidFill>
                  <a:schemeClr val="accent1">
                    <a:lumMod val="50000"/>
                  </a:schemeClr>
                </a:solidFill>
              </a:rPr>
              <a:t>Kindergarten Entry Assessment</a:t>
            </a:r>
            <a:endParaRPr lang="es-ES" b="1" dirty="0">
              <a:solidFill>
                <a:schemeClr val="accent1">
                  <a:lumMod val="50000"/>
                </a:schemeClr>
              </a:solidFill>
            </a:endParaRPr>
          </a:p>
        </p:txBody>
      </p:sp>
      <p:sp>
        <p:nvSpPr>
          <p:cNvPr id="3" name="Rectangle 150"/>
          <p:cNvSpPr txBox="1">
            <a:spLocks noChangeArrowheads="1"/>
          </p:cNvSpPr>
          <p:nvPr/>
        </p:nvSpPr>
        <p:spPr bwMode="auto">
          <a:xfrm>
            <a:off x="304800" y="5638800"/>
            <a:ext cx="8458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a:lstStyle>
          <a:p>
            <a:r>
              <a:rPr lang="es-UY" sz="4000" b="1" dirty="0" err="1" smtClean="0">
                <a:solidFill>
                  <a:schemeClr val="accent1">
                    <a:lumMod val="50000"/>
                  </a:schemeClr>
                </a:solidFill>
              </a:rPr>
              <a:t>Health</a:t>
            </a:r>
            <a:r>
              <a:rPr lang="es-UY" sz="4000" b="1" dirty="0" smtClean="0">
                <a:solidFill>
                  <a:schemeClr val="accent1">
                    <a:lumMod val="50000"/>
                  </a:schemeClr>
                </a:solidFill>
              </a:rPr>
              <a:t> &amp; </a:t>
            </a:r>
            <a:r>
              <a:rPr lang="es-UY" sz="4000" b="1" dirty="0" err="1" smtClean="0">
                <a:solidFill>
                  <a:schemeClr val="accent1">
                    <a:lumMod val="50000"/>
                  </a:schemeClr>
                </a:solidFill>
              </a:rPr>
              <a:t>Physical</a:t>
            </a:r>
            <a:r>
              <a:rPr lang="es-UY" sz="4000" b="1" dirty="0" smtClean="0">
                <a:solidFill>
                  <a:schemeClr val="accent1">
                    <a:lumMod val="50000"/>
                  </a:schemeClr>
                </a:solidFill>
              </a:rPr>
              <a:t> </a:t>
            </a:r>
            <a:r>
              <a:rPr lang="es-UY" sz="4000" b="1" dirty="0" err="1" smtClean="0">
                <a:solidFill>
                  <a:schemeClr val="accent1">
                    <a:lumMod val="50000"/>
                  </a:schemeClr>
                </a:solidFill>
              </a:rPr>
              <a:t>Development</a:t>
            </a:r>
            <a:endParaRPr lang="es-ES" sz="4000" b="1" dirty="0">
              <a:solidFill>
                <a:schemeClr val="accent1">
                  <a:lumMod val="50000"/>
                </a:schemeClr>
              </a:solidFill>
            </a:endParaRPr>
          </a:p>
        </p:txBody>
      </p:sp>
    </p:spTree>
    <p:extLst>
      <p:ext uri="{BB962C8B-B14F-4D97-AF65-F5344CB8AC3E}">
        <p14:creationId xmlns:p14="http://schemas.microsoft.com/office/powerpoint/2010/main" val="38259737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solidFill>
                  <a:schemeClr val="accent1">
                    <a:lumMod val="50000"/>
                  </a:schemeClr>
                </a:solidFill>
              </a:rPr>
              <a:t>Grip</a:t>
            </a:r>
            <a:endParaRPr lang="en-US" sz="6000" b="1" dirty="0">
              <a:solidFill>
                <a:schemeClr val="accent1">
                  <a:lumMod val="50000"/>
                </a:schemeClr>
              </a:solidFill>
            </a:endParaRPr>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9755"/>
          <a:stretch/>
        </p:blipFill>
        <p:spPr bwMode="auto">
          <a:xfrm>
            <a:off x="457200" y="1339377"/>
            <a:ext cx="8153400" cy="3447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634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5400" b="1" dirty="0" smtClean="0">
                <a:solidFill>
                  <a:schemeClr val="accent1">
                    <a:lumMod val="50000"/>
                  </a:schemeClr>
                </a:solidFill>
              </a:rPr>
              <a:t>Fine Motor</a:t>
            </a:r>
            <a:endParaRPr lang="en-US" sz="5400" b="1" dirty="0">
              <a:solidFill>
                <a:schemeClr val="accent1">
                  <a:lumMod val="50000"/>
                </a:schemeClr>
              </a:solidFill>
            </a:endParaRPr>
          </a:p>
        </p:txBody>
      </p:sp>
      <p:sp>
        <p:nvSpPr>
          <p:cNvPr id="3" name="Content Placeholder 2"/>
          <p:cNvSpPr>
            <a:spLocks noGrp="1"/>
          </p:cNvSpPr>
          <p:nvPr>
            <p:ph idx="1"/>
          </p:nvPr>
        </p:nvSpPr>
        <p:spPr>
          <a:xfrm>
            <a:off x="228600" y="914400"/>
            <a:ext cx="8763000" cy="4373563"/>
          </a:xfrm>
        </p:spPr>
        <p:txBody>
          <a:bodyPr/>
          <a:lstStyle/>
          <a:p>
            <a:pPr marL="0" indent="0">
              <a:spcBef>
                <a:spcPts val="0"/>
              </a:spcBef>
              <a:buNone/>
            </a:pPr>
            <a:r>
              <a:rPr lang="en-US" sz="3000" b="1" dirty="0" smtClean="0"/>
              <a:t>2</a:t>
            </a:r>
            <a:r>
              <a:rPr lang="en-US" sz="3000" b="1" dirty="0" smtClean="0"/>
              <a:t>. Hand Dominance</a:t>
            </a:r>
          </a:p>
          <a:p>
            <a:pPr marL="0" indent="0">
              <a:spcBef>
                <a:spcPts val="0"/>
              </a:spcBef>
              <a:buNone/>
            </a:pPr>
            <a:r>
              <a:rPr lang="en-US" sz="3000" b="1" dirty="0" smtClean="0"/>
              <a:t>	</a:t>
            </a:r>
            <a:r>
              <a:rPr lang="en-US" sz="3000" dirty="0" smtClean="0"/>
              <a:t>When one hand is consistently                    used more than the other hand, and one hand is more skilled at tasks than the other hand.</a:t>
            </a:r>
            <a:r>
              <a:rPr lang="en-US" sz="3000" dirty="0"/>
              <a:t>	</a:t>
            </a:r>
            <a:endParaRPr lang="en-US" sz="3000" dirty="0" smtClean="0"/>
          </a:p>
          <a:p>
            <a:pPr marL="0" indent="0">
              <a:spcBef>
                <a:spcPts val="0"/>
              </a:spcBef>
              <a:buNone/>
            </a:pPr>
            <a:r>
              <a:rPr lang="en-US" sz="3000" dirty="0" smtClean="0"/>
              <a:t>	Children </a:t>
            </a:r>
            <a:r>
              <a:rPr lang="en-US" sz="3000" dirty="0" smtClean="0"/>
              <a:t>begin to develop hand dominance around </a:t>
            </a:r>
            <a:r>
              <a:rPr lang="en-US" sz="3000" dirty="0" smtClean="0"/>
              <a:t>2-4 </a:t>
            </a:r>
            <a:r>
              <a:rPr lang="en-US" sz="3000" dirty="0" smtClean="0"/>
              <a:t>years.  Hand dominance should be well developed by age 5 and fully developed by age 6</a:t>
            </a:r>
            <a:r>
              <a:rPr lang="en-US" sz="3000" dirty="0" smtClean="0"/>
              <a:t>.  Most children entering Kindergarten have established a definite hand preference.     </a:t>
            </a:r>
            <a:endParaRPr lang="en-US" sz="3000" dirty="0"/>
          </a:p>
        </p:txBody>
      </p:sp>
      <p:pic>
        <p:nvPicPr>
          <p:cNvPr id="6147" name="Picture 3" descr="C:\Users\afloyd\AppData\Local\Microsoft\Windows\Temporary Internet Files\Content.IE5\RDHNC7AB\X5KIc[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564464">
            <a:off x="6564415" y="555172"/>
            <a:ext cx="1373105" cy="13113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8416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5400" b="1" dirty="0" smtClean="0">
                <a:solidFill>
                  <a:schemeClr val="accent1">
                    <a:lumMod val="50000"/>
                  </a:schemeClr>
                </a:solidFill>
              </a:rPr>
              <a:t>Hand Dominance</a:t>
            </a:r>
            <a:endParaRPr lang="en-US" sz="5400" b="1" dirty="0">
              <a:solidFill>
                <a:schemeClr val="accent1">
                  <a:lumMod val="50000"/>
                </a:schemeClr>
              </a:solidFill>
            </a:endParaRPr>
          </a:p>
        </p:txBody>
      </p:sp>
      <p:sp>
        <p:nvSpPr>
          <p:cNvPr id="3" name="Content Placeholder 2"/>
          <p:cNvSpPr>
            <a:spLocks noGrp="1"/>
          </p:cNvSpPr>
          <p:nvPr>
            <p:ph idx="1"/>
          </p:nvPr>
        </p:nvSpPr>
        <p:spPr>
          <a:xfrm>
            <a:off x="304800" y="1066800"/>
            <a:ext cx="6705600" cy="4373563"/>
          </a:xfrm>
        </p:spPr>
        <p:txBody>
          <a:bodyPr/>
          <a:lstStyle/>
          <a:p>
            <a:pPr marL="514350" indent="-514350">
              <a:spcBef>
                <a:spcPts val="0"/>
              </a:spcBef>
              <a:buAutoNum type="alphaUcPeriod"/>
            </a:pPr>
            <a:r>
              <a:rPr lang="en-US" dirty="0" smtClean="0"/>
              <a:t>Uses no established dominance for lead/dominant hand (switching still continues).</a:t>
            </a:r>
          </a:p>
          <a:p>
            <a:pPr marL="514350" indent="-514350">
              <a:spcBef>
                <a:spcPts val="0"/>
              </a:spcBef>
              <a:buAutoNum type="alphaUcPeriod"/>
            </a:pPr>
            <a:r>
              <a:rPr lang="en-US" dirty="0" smtClean="0"/>
              <a:t>Uses established dominant hand.</a:t>
            </a:r>
          </a:p>
          <a:p>
            <a:pPr marL="514350" indent="-514350">
              <a:spcBef>
                <a:spcPts val="0"/>
              </a:spcBef>
              <a:buAutoNum type="alphaUcPeriod"/>
            </a:pPr>
            <a:r>
              <a:rPr lang="en-US" dirty="0" smtClean="0"/>
              <a:t>Performs actions involving mirrored movements with opposing hand.</a:t>
            </a:r>
          </a:p>
        </p:txBody>
      </p:sp>
      <p:pic>
        <p:nvPicPr>
          <p:cNvPr id="5" name="Picture 4" descr="KEA ProgressionBook.pdf - Adobe Reader"/>
          <p:cNvPicPr>
            <a:picLocks noChangeAspect="1"/>
          </p:cNvPicPr>
          <p:nvPr/>
        </p:nvPicPr>
        <p:blipFill rotWithShape="1">
          <a:blip r:embed="rId2" cstate="print">
            <a:duotone>
              <a:prstClr val="black"/>
              <a:srgbClr val="00B0F0">
                <a:tint val="45000"/>
                <a:satMod val="400000"/>
              </a:srgbClr>
            </a:duotone>
            <a:extLst>
              <a:ext uri="{28A0092B-C50C-407E-A947-70E740481C1C}">
                <a14:useLocalDpi xmlns:a14="http://schemas.microsoft.com/office/drawing/2010/main" val="0"/>
              </a:ext>
            </a:extLst>
          </a:blip>
          <a:srcRect l="25279" t="9426" r="21776" b="1839"/>
          <a:stretch/>
        </p:blipFill>
        <p:spPr>
          <a:xfrm>
            <a:off x="7391400" y="1219200"/>
            <a:ext cx="1486887" cy="1999786"/>
          </a:xfrm>
          <a:prstGeom prst="rect">
            <a:avLst/>
          </a:prstGeom>
        </p:spPr>
      </p:pic>
      <p:sp>
        <p:nvSpPr>
          <p:cNvPr id="4" name="TextBox 3"/>
          <p:cNvSpPr txBox="1"/>
          <p:nvPr/>
        </p:nvSpPr>
        <p:spPr>
          <a:xfrm>
            <a:off x="7620000" y="3181260"/>
            <a:ext cx="1066800" cy="381000"/>
          </a:xfrm>
          <a:prstGeom prst="rect">
            <a:avLst/>
          </a:prstGeom>
          <a:noFill/>
        </p:spPr>
        <p:txBody>
          <a:bodyPr wrap="square" rtlCol="0">
            <a:spAutoFit/>
          </a:bodyPr>
          <a:lstStyle/>
          <a:p>
            <a:pPr algn="ctr"/>
            <a:r>
              <a:rPr lang="en-US" dirty="0" smtClean="0"/>
              <a:t>p. 25</a:t>
            </a: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3147140"/>
            <a:ext cx="1676400" cy="1810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51781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5400" b="1" dirty="0" smtClean="0">
                <a:solidFill>
                  <a:schemeClr val="accent1">
                    <a:lumMod val="50000"/>
                  </a:schemeClr>
                </a:solidFill>
              </a:rPr>
              <a:t>Hand Dominan</a:t>
            </a:r>
            <a:r>
              <a:rPr lang="en-US" sz="5400" b="1" dirty="0" smtClean="0">
                <a:solidFill>
                  <a:schemeClr val="accent1">
                    <a:lumMod val="50000"/>
                  </a:schemeClr>
                </a:solidFill>
              </a:rPr>
              <a:t>ce</a:t>
            </a:r>
            <a:endParaRPr lang="en-US" sz="5400" b="1" dirty="0">
              <a:solidFill>
                <a:schemeClr val="accent1">
                  <a:lumMod val="50000"/>
                </a:schemeClr>
              </a:solidFill>
            </a:endParaRPr>
          </a:p>
        </p:txBody>
      </p:sp>
      <p:sp>
        <p:nvSpPr>
          <p:cNvPr id="3" name="Content Placeholder 2"/>
          <p:cNvSpPr>
            <a:spLocks noGrp="1"/>
          </p:cNvSpPr>
          <p:nvPr>
            <p:ph idx="1"/>
          </p:nvPr>
        </p:nvSpPr>
        <p:spPr>
          <a:xfrm>
            <a:off x="304800" y="1066800"/>
            <a:ext cx="8610600" cy="4373563"/>
          </a:xfrm>
        </p:spPr>
        <p:txBody>
          <a:bodyPr/>
          <a:lstStyle/>
          <a:p>
            <a:pPr marL="514350" indent="-514350">
              <a:spcBef>
                <a:spcPts val="0"/>
              </a:spcBef>
              <a:buAutoNum type="alphaUcPeriod" startAt="4"/>
            </a:pPr>
            <a:r>
              <a:rPr lang="en-US" dirty="0" smtClean="0"/>
              <a:t>Manipulates </a:t>
            </a:r>
            <a:r>
              <a:rPr lang="en-US" dirty="0"/>
              <a:t>with dominant hand with assistance from other hand</a:t>
            </a:r>
            <a:r>
              <a:rPr lang="en-US" dirty="0" smtClean="0"/>
              <a:t>.</a:t>
            </a:r>
          </a:p>
          <a:p>
            <a:pPr lvl="2">
              <a:spcBef>
                <a:spcPts val="0"/>
              </a:spcBef>
              <a:buFont typeface="Arial" pitchFamily="34" charset="0"/>
              <a:buChar char="•"/>
            </a:pPr>
            <a:r>
              <a:rPr lang="en-US" sz="2800" dirty="0" smtClean="0"/>
              <a:t>Non-dominant hand may act as a stabilizer or helper when performing tasks such as cutting or writing.  </a:t>
            </a:r>
            <a:endParaRPr lang="en-US" sz="28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83205" y="3124200"/>
            <a:ext cx="4641695"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6898" y="4343400"/>
            <a:ext cx="1785502" cy="2376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366" y="3454021"/>
            <a:ext cx="2065986"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70056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z="4800" b="1" dirty="0" smtClean="0">
                <a:solidFill>
                  <a:schemeClr val="accent1">
                    <a:lumMod val="50000"/>
                  </a:schemeClr>
                </a:solidFill>
              </a:rPr>
              <a:t>Analyzing Situations</a:t>
            </a:r>
            <a:endParaRPr lang="en-US" sz="4800" b="1" dirty="0">
              <a:solidFill>
                <a:schemeClr val="accent1">
                  <a:lumMod val="50000"/>
                </a:schemeClr>
              </a:solidFill>
            </a:endParaRPr>
          </a:p>
        </p:txBody>
      </p:sp>
      <p:sp>
        <p:nvSpPr>
          <p:cNvPr id="3" name="Content Placeholder 2"/>
          <p:cNvSpPr>
            <a:spLocks noGrp="1"/>
          </p:cNvSpPr>
          <p:nvPr>
            <p:ph idx="1"/>
          </p:nvPr>
        </p:nvSpPr>
        <p:spPr>
          <a:xfrm>
            <a:off x="381000" y="1219200"/>
            <a:ext cx="8305800" cy="4419600"/>
          </a:xfrm>
        </p:spPr>
        <p:txBody>
          <a:bodyPr/>
          <a:lstStyle/>
          <a:p>
            <a:pPr marL="231775" indent="-231775">
              <a:spcBef>
                <a:spcPts val="0"/>
              </a:spcBef>
            </a:pPr>
            <a:r>
              <a:rPr lang="en-US" sz="3600" dirty="0" smtClean="0"/>
              <a:t>Read the </a:t>
            </a:r>
            <a:r>
              <a:rPr lang="en-US" sz="3600" dirty="0" smtClean="0"/>
              <a:t>situation and observation.</a:t>
            </a:r>
            <a:endParaRPr lang="en-US" sz="3600" dirty="0" smtClean="0"/>
          </a:p>
          <a:p>
            <a:pPr marL="231775" indent="-231775">
              <a:spcBef>
                <a:spcPts val="0"/>
              </a:spcBef>
            </a:pPr>
            <a:r>
              <a:rPr lang="en-US" sz="3600" dirty="0" smtClean="0"/>
              <a:t>Identify </a:t>
            </a:r>
            <a:r>
              <a:rPr lang="en-US" sz="3600" dirty="0" smtClean="0"/>
              <a:t>each child’s learning status on the construct progression.</a:t>
            </a:r>
          </a:p>
          <a:p>
            <a:pPr marL="231775" indent="-231775">
              <a:spcBef>
                <a:spcPts val="0"/>
              </a:spcBef>
            </a:pPr>
            <a:r>
              <a:rPr lang="en-US" sz="3600" dirty="0" smtClean="0"/>
              <a:t>Describe possible ways to help the </a:t>
            </a:r>
            <a:r>
              <a:rPr lang="en-US" sz="3600" dirty="0" smtClean="0"/>
              <a:t>student improve his/her fine motor skills.  </a:t>
            </a:r>
            <a:endParaRPr lang="en-US" sz="3600" dirty="0"/>
          </a:p>
        </p:txBody>
      </p:sp>
    </p:spTree>
    <p:extLst>
      <p:ext uri="{BB962C8B-B14F-4D97-AF65-F5344CB8AC3E}">
        <p14:creationId xmlns:p14="http://schemas.microsoft.com/office/powerpoint/2010/main" val="9965837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457200" y="152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fontScale="90000"/>
          </a:bodyPr>
          <a:lstStyle/>
          <a:p>
            <a:r>
              <a:rPr lang="en-US" dirty="0" smtClean="0"/>
              <a:t>2015-2016</a:t>
            </a:r>
            <a:br>
              <a:rPr lang="en-US" dirty="0" smtClean="0"/>
            </a:br>
            <a:r>
              <a:rPr lang="en-US" dirty="0" smtClean="0">
                <a:solidFill>
                  <a:srgbClr val="FF3300"/>
                </a:solidFill>
              </a:rPr>
              <a:t>Additional</a:t>
            </a:r>
            <a:r>
              <a:rPr lang="en-US" dirty="0" smtClean="0">
                <a:solidFill>
                  <a:schemeClr val="accent6">
                    <a:lumMod val="75000"/>
                  </a:schemeClr>
                </a:solidFill>
              </a:rPr>
              <a:t> </a:t>
            </a:r>
            <a:r>
              <a:rPr lang="en-US" dirty="0" smtClean="0"/>
              <a:t>Constructs</a:t>
            </a:r>
            <a:endParaRPr lang="en-US" dirty="0"/>
          </a:p>
        </p:txBody>
      </p:sp>
      <p:sp>
        <p:nvSpPr>
          <p:cNvPr id="2" name="Content Placeholder 1"/>
          <p:cNvSpPr>
            <a:spLocks noGrp="1"/>
          </p:cNvSpPr>
          <p:nvPr>
            <p:ph idx="1"/>
          </p:nvPr>
        </p:nvSpPr>
        <p:spPr/>
        <p:txBody>
          <a:bodyPr/>
          <a:lstStyle/>
          <a:p>
            <a:endParaRPr lang="en-US" dirty="0"/>
          </a:p>
        </p:txBody>
      </p:sp>
      <p:graphicFrame>
        <p:nvGraphicFramePr>
          <p:cNvPr id="7" name="Content Placeholder 5"/>
          <p:cNvGraphicFramePr>
            <a:graphicFrameLocks/>
          </p:cNvGraphicFramePr>
          <p:nvPr>
            <p:extLst>
              <p:ext uri="{D42A27DB-BD31-4B8C-83A1-F6EECF244321}">
                <p14:modId xmlns:p14="http://schemas.microsoft.com/office/powerpoint/2010/main" val="945208900"/>
              </p:ext>
            </p:extLst>
          </p:nvPr>
        </p:nvGraphicFramePr>
        <p:xfrm>
          <a:off x="381000" y="1524000"/>
          <a:ext cx="8229600" cy="3962400"/>
        </p:xfrm>
        <a:graphic>
          <a:graphicData uri="http://schemas.openxmlformats.org/drawingml/2006/table">
            <a:tbl>
              <a:tblPr firstRow="1" bandRow="1">
                <a:tableStyleId>{5C22544A-7EE6-4342-B048-85BDC9FD1C3A}</a:tableStyleId>
              </a:tblPr>
              <a:tblGrid>
                <a:gridCol w="3886200"/>
                <a:gridCol w="4343400"/>
              </a:tblGrid>
              <a:tr h="370840">
                <a:tc>
                  <a:txBody>
                    <a:bodyPr/>
                    <a:lstStyle/>
                    <a:p>
                      <a:pPr algn="ctr"/>
                      <a:r>
                        <a:rPr lang="en-US" sz="2400" dirty="0" smtClean="0">
                          <a:solidFill>
                            <a:schemeClr val="tx1"/>
                          </a:solidFill>
                        </a:rPr>
                        <a:t>Domain</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smtClean="0">
                          <a:solidFill>
                            <a:schemeClr val="tx1"/>
                          </a:solidFill>
                        </a:rPr>
                        <a:t>Constructs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Approaches</a:t>
                      </a:r>
                      <a:r>
                        <a:rPr lang="en-US" sz="2000" b="1" baseline="0" dirty="0" smtClean="0"/>
                        <a:t> to Learning</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dirty="0" smtClean="0">
                          <a:solidFill>
                            <a:schemeClr val="tx1"/>
                          </a:solidFill>
                        </a:rPr>
                        <a:t>Engagement in Self-Selected Activities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Cognitive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Object Counting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Emotional-Social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dirty="0" smtClean="0">
                          <a:solidFill>
                            <a:schemeClr val="tx1"/>
                          </a:solidFill>
                        </a:rPr>
                        <a:t>Emotional Literacy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Health</a:t>
                      </a:r>
                      <a:r>
                        <a:rPr lang="en-US" sz="2000" b="1" baseline="0" dirty="0" smtClean="0"/>
                        <a:t> &amp; Physical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1" dirty="0" smtClean="0">
                          <a:solidFill>
                            <a:srgbClr val="FF0000"/>
                          </a:solidFill>
                        </a:rPr>
                        <a:t>Fine Motor Development</a:t>
                      </a:r>
                    </a:p>
                    <a:p>
                      <a:pPr algn="ctr"/>
                      <a:r>
                        <a:rPr lang="en-US" sz="2000" b="1" dirty="0" smtClean="0">
                          <a:solidFill>
                            <a:srgbClr val="FF0000"/>
                          </a:solidFill>
                        </a:rPr>
                        <a:t>Crossing Midline</a:t>
                      </a:r>
                      <a:endParaRPr lang="en-US" sz="2000"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Language Development &amp; Communication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rPr>
                        <a:t>Book Orientation &amp; Print</a:t>
                      </a:r>
                      <a:r>
                        <a:rPr lang="en-US" sz="2000" baseline="0" dirty="0" smtClean="0">
                          <a:solidFill>
                            <a:schemeClr val="tx1"/>
                          </a:solidFill>
                        </a:rPr>
                        <a:t> Awareness</a:t>
                      </a:r>
                    </a:p>
                    <a:p>
                      <a:pPr algn="ctr"/>
                      <a:r>
                        <a:rPr lang="en-US" sz="2000" b="0" dirty="0" smtClean="0">
                          <a:solidFill>
                            <a:schemeClr val="tx1"/>
                          </a:solidFill>
                        </a:rPr>
                        <a:t>Following Directions</a:t>
                      </a:r>
                    </a:p>
                    <a:p>
                      <a:pPr algn="ctr"/>
                      <a:r>
                        <a:rPr lang="en-US" sz="2000" b="0" dirty="0" smtClean="0">
                          <a:solidFill>
                            <a:schemeClr val="tx1"/>
                          </a:solidFill>
                        </a:rPr>
                        <a:t>Letter Naming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9982689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z="5400" b="1" dirty="0" smtClean="0">
                <a:solidFill>
                  <a:schemeClr val="accent1">
                    <a:lumMod val="50000"/>
                  </a:schemeClr>
                </a:solidFill>
              </a:rPr>
              <a:t>Crossing Midline</a:t>
            </a:r>
            <a:endParaRPr lang="en-US" sz="5400" b="1" dirty="0">
              <a:solidFill>
                <a:schemeClr val="accent1">
                  <a:lumMod val="50000"/>
                </a:schemeClr>
              </a:solidFill>
            </a:endParaRPr>
          </a:p>
        </p:txBody>
      </p:sp>
      <p:sp>
        <p:nvSpPr>
          <p:cNvPr id="3" name="Content Placeholder 2"/>
          <p:cNvSpPr>
            <a:spLocks noGrp="1"/>
          </p:cNvSpPr>
          <p:nvPr>
            <p:ph idx="1"/>
          </p:nvPr>
        </p:nvSpPr>
        <p:spPr>
          <a:xfrm>
            <a:off x="152400" y="1265237"/>
            <a:ext cx="8991600" cy="4297363"/>
          </a:xfrm>
        </p:spPr>
        <p:txBody>
          <a:bodyPr/>
          <a:lstStyle/>
          <a:p>
            <a:pPr marL="236538" indent="-236538">
              <a:spcBef>
                <a:spcPts val="0"/>
              </a:spcBef>
            </a:pPr>
            <a:r>
              <a:rPr lang="en-US" sz="3000" b="1" dirty="0" smtClean="0"/>
              <a:t>Domain:</a:t>
            </a:r>
            <a:r>
              <a:rPr lang="en-US" sz="3000" dirty="0" smtClean="0"/>
              <a:t>  Health and Physical Development</a:t>
            </a:r>
          </a:p>
          <a:p>
            <a:pPr marL="236538" indent="-236538">
              <a:spcBef>
                <a:spcPts val="0"/>
              </a:spcBef>
            </a:pPr>
            <a:r>
              <a:rPr lang="en-US" sz="3000" b="1" dirty="0" smtClean="0"/>
              <a:t>Claim:  </a:t>
            </a:r>
            <a:r>
              <a:rPr lang="en-US" sz="3000" dirty="0" smtClean="0"/>
              <a:t>Students can demonstrate competencies in motor skills and movement patterns.</a:t>
            </a:r>
          </a:p>
          <a:p>
            <a:pPr marL="236538" indent="-236538">
              <a:spcBef>
                <a:spcPts val="0"/>
              </a:spcBef>
            </a:pPr>
            <a:r>
              <a:rPr lang="en-US" sz="3000" b="1" dirty="0" smtClean="0"/>
              <a:t>Understanding:</a:t>
            </a:r>
            <a:r>
              <a:rPr lang="en-US" sz="3000" dirty="0" smtClean="0"/>
              <a:t>  Children are learning </a:t>
            </a:r>
            <a:r>
              <a:rPr lang="en-US" sz="3000" dirty="0" smtClean="0"/>
              <a:t>that crossing the midline with fine and gross motor activitie</a:t>
            </a:r>
            <a:r>
              <a:rPr lang="en-US" sz="3000" dirty="0" smtClean="0"/>
              <a:t>s enable them to perform tasks more efficiently.</a:t>
            </a:r>
            <a:endParaRPr lang="en-US" sz="3000" dirty="0"/>
          </a:p>
        </p:txBody>
      </p:sp>
    </p:spTree>
    <p:extLst>
      <p:ext uri="{BB962C8B-B14F-4D97-AF65-F5344CB8AC3E}">
        <p14:creationId xmlns:p14="http://schemas.microsoft.com/office/powerpoint/2010/main" val="36951823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609600" y="1646237"/>
            <a:ext cx="3810000" cy="4525963"/>
          </a:xfrm>
        </p:spPr>
        <p:txBody>
          <a:bodyPr/>
          <a:lstStyle/>
          <a:p>
            <a:pPr marL="0" indent="0" algn="ctr">
              <a:buNone/>
            </a:pPr>
            <a:r>
              <a:rPr lang="en-US" sz="3600" dirty="0"/>
              <a:t>Video:</a:t>
            </a:r>
            <a:br>
              <a:rPr lang="en-US" sz="3600" dirty="0"/>
            </a:br>
            <a:r>
              <a:rPr lang="en-US" sz="3600" dirty="0"/>
              <a:t>Crossing Midline</a:t>
            </a:r>
            <a:br>
              <a:rPr lang="en-US" sz="3600" dirty="0"/>
            </a:br>
            <a:r>
              <a:rPr lang="en-US" sz="2000" dirty="0">
                <a:hlinkClick r:id="rId2"/>
              </a:rPr>
              <a:t>https://www.youtube.com/watch?v=5zoWWn0sfiU</a:t>
            </a:r>
            <a:r>
              <a:rPr lang="en-US" sz="2000" dirty="0"/>
              <a:t/>
            </a:r>
            <a:br>
              <a:rPr lang="en-US" sz="2000" dirty="0"/>
            </a:br>
            <a:r>
              <a:rPr lang="en-US" sz="1800" dirty="0"/>
              <a:t/>
            </a:r>
            <a:br>
              <a:rPr lang="en-US" sz="1800" dirty="0"/>
            </a:br>
            <a:endParaRPr lang="en-US" dirty="0"/>
          </a:p>
        </p:txBody>
      </p:sp>
      <p:pic>
        <p:nvPicPr>
          <p:cNvPr id="5" name="Picture 4" descr="Crossing Midline | Pediatric Occupational Therapy Tips - YouTube - Google Chrome"/>
          <p:cNvPicPr>
            <a:picLocks noChangeAspect="1"/>
          </p:cNvPicPr>
          <p:nvPr/>
        </p:nvPicPr>
        <p:blipFill rotWithShape="1">
          <a:blip r:embed="rId3">
            <a:extLst>
              <a:ext uri="{28A0092B-C50C-407E-A947-70E740481C1C}">
                <a14:useLocalDpi xmlns:a14="http://schemas.microsoft.com/office/drawing/2010/main" val="0"/>
              </a:ext>
            </a:extLst>
          </a:blip>
          <a:srcRect l="8799" t="15124" r="42494" b="51045"/>
          <a:stretch/>
        </p:blipFill>
        <p:spPr>
          <a:xfrm>
            <a:off x="4419600" y="1447799"/>
            <a:ext cx="4162567" cy="2320119"/>
          </a:xfrm>
          <a:prstGeom prst="rect">
            <a:avLst/>
          </a:prstGeom>
        </p:spPr>
      </p:pic>
      <p:sp>
        <p:nvSpPr>
          <p:cNvPr id="7" name="Title 6"/>
          <p:cNvSpPr>
            <a:spLocks noGrp="1"/>
          </p:cNvSpPr>
          <p:nvPr>
            <p:ph type="title"/>
          </p:nvPr>
        </p:nvSpPr>
        <p:spPr/>
        <p:txBody>
          <a:bodyPr/>
          <a:lstStyle/>
          <a:p>
            <a:r>
              <a:rPr lang="en-US" sz="5400" b="1" dirty="0" smtClean="0">
                <a:solidFill>
                  <a:schemeClr val="accent1">
                    <a:lumMod val="50000"/>
                  </a:schemeClr>
                </a:solidFill>
              </a:rPr>
              <a:t>Crossing Midline</a:t>
            </a:r>
            <a:endParaRPr lang="en-US" sz="5400" b="1" dirty="0">
              <a:solidFill>
                <a:schemeClr val="accent1">
                  <a:lumMod val="50000"/>
                </a:schemeClr>
              </a:solidFill>
            </a:endParaRPr>
          </a:p>
        </p:txBody>
      </p:sp>
      <p:sp>
        <p:nvSpPr>
          <p:cNvPr id="8" name="Content Placeholder 5"/>
          <p:cNvSpPr txBox="1">
            <a:spLocks/>
          </p:cNvSpPr>
          <p:nvPr/>
        </p:nvSpPr>
        <p:spPr bwMode="auto">
          <a:xfrm>
            <a:off x="515203" y="3767919"/>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r>
              <a:rPr lang="en-US" dirty="0" smtClean="0"/>
              <a:t>What is crossing the midline?</a:t>
            </a:r>
          </a:p>
          <a:p>
            <a:r>
              <a:rPr lang="en-US" dirty="0" smtClean="0"/>
              <a:t>Why is it important?</a:t>
            </a:r>
            <a:endParaRPr lang="en-US" dirty="0"/>
          </a:p>
        </p:txBody>
      </p:sp>
    </p:spTree>
    <p:extLst>
      <p:ext uri="{BB962C8B-B14F-4D97-AF65-F5344CB8AC3E}">
        <p14:creationId xmlns:p14="http://schemas.microsoft.com/office/powerpoint/2010/main" val="3199825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solidFill>
                  <a:schemeClr val="accent1">
                    <a:lumMod val="50000"/>
                  </a:schemeClr>
                </a:solidFill>
              </a:rPr>
              <a:t>Crossing Midline</a:t>
            </a:r>
            <a:endParaRPr lang="en-US" sz="5400" b="1" dirty="0">
              <a:solidFill>
                <a:schemeClr val="accent1">
                  <a:lumMod val="50000"/>
                </a:schemeClr>
              </a:solidFill>
            </a:endParaRPr>
          </a:p>
        </p:txBody>
      </p:sp>
      <p:sp>
        <p:nvSpPr>
          <p:cNvPr id="3" name="Content Placeholder 2"/>
          <p:cNvSpPr>
            <a:spLocks noGrp="1"/>
          </p:cNvSpPr>
          <p:nvPr>
            <p:ph idx="1"/>
          </p:nvPr>
        </p:nvSpPr>
        <p:spPr>
          <a:xfrm>
            <a:off x="457200" y="1371600"/>
            <a:ext cx="8229600" cy="4754563"/>
          </a:xfrm>
        </p:spPr>
        <p:txBody>
          <a:bodyPr/>
          <a:lstStyle/>
          <a:p>
            <a:r>
              <a:rPr lang="en-US" dirty="0" smtClean="0"/>
              <a:t>Read the </a:t>
            </a:r>
            <a:r>
              <a:rPr lang="en-US" i="1" dirty="0" smtClean="0"/>
              <a:t>Skills</a:t>
            </a:r>
            <a:r>
              <a:rPr lang="en-US" dirty="0" smtClean="0"/>
              <a:t> and                     </a:t>
            </a:r>
            <a:r>
              <a:rPr lang="en-US" i="1" dirty="0" smtClean="0"/>
              <a:t>Performance Descriptors</a:t>
            </a:r>
            <a:r>
              <a:rPr lang="en-US" dirty="0" smtClean="0"/>
              <a:t> (p. 32).  </a:t>
            </a:r>
          </a:p>
          <a:p>
            <a:pPr marL="0" indent="0">
              <a:buNone/>
            </a:pPr>
            <a:endParaRPr lang="en-US" dirty="0"/>
          </a:p>
        </p:txBody>
      </p:sp>
      <p:pic>
        <p:nvPicPr>
          <p:cNvPr id="5" name="Picture 4" descr="greenprogressionbook_11.19.15-final.pdf - Google Chrome"/>
          <p:cNvPicPr>
            <a:picLocks noChangeAspect="1"/>
          </p:cNvPicPr>
          <p:nvPr/>
        </p:nvPicPr>
        <p:blipFill rotWithShape="1">
          <a:blip r:embed="rId2">
            <a:extLst>
              <a:ext uri="{28A0092B-C50C-407E-A947-70E740481C1C}">
                <a14:useLocalDpi xmlns:a14="http://schemas.microsoft.com/office/drawing/2010/main" val="0"/>
              </a:ext>
            </a:extLst>
          </a:blip>
          <a:srcRect l="19338" t="16717" r="22633" b="7861"/>
          <a:stretch/>
        </p:blipFill>
        <p:spPr>
          <a:xfrm>
            <a:off x="3581400" y="2590800"/>
            <a:ext cx="4068170" cy="4243100"/>
          </a:xfrm>
          <a:prstGeom prst="rect">
            <a:avLst/>
          </a:prstGeom>
          <a:ln>
            <a:solidFill>
              <a:schemeClr val="tx1"/>
            </a:solidFill>
          </a:ln>
        </p:spPr>
      </p:pic>
      <p:pic>
        <p:nvPicPr>
          <p:cNvPr id="6" name="Picture 5" descr="KEA ProgressionBook.pdf - Adobe Reader"/>
          <p:cNvPicPr>
            <a:picLocks noChangeAspect="1"/>
          </p:cNvPicPr>
          <p:nvPr/>
        </p:nvPicPr>
        <p:blipFill rotWithShape="1">
          <a:blip r:embed="rId3" cstate="print">
            <a:duotone>
              <a:prstClr val="black"/>
              <a:srgbClr val="00B0F0">
                <a:tint val="45000"/>
                <a:satMod val="400000"/>
              </a:srgbClr>
            </a:duotone>
            <a:extLst>
              <a:ext uri="{28A0092B-C50C-407E-A947-70E740481C1C}">
                <a14:useLocalDpi xmlns:a14="http://schemas.microsoft.com/office/drawing/2010/main" val="0"/>
              </a:ext>
            </a:extLst>
          </a:blip>
          <a:srcRect l="25279" t="9426" r="21776" b="1839"/>
          <a:stretch/>
        </p:blipFill>
        <p:spPr>
          <a:xfrm rot="295711">
            <a:off x="7195346" y="1437300"/>
            <a:ext cx="1495348" cy="2011165"/>
          </a:xfrm>
          <a:prstGeom prst="rect">
            <a:avLst/>
          </a:prstGeom>
        </p:spPr>
      </p:pic>
    </p:spTree>
    <p:extLst>
      <p:ext uri="{BB962C8B-B14F-4D97-AF65-F5344CB8AC3E}">
        <p14:creationId xmlns:p14="http://schemas.microsoft.com/office/powerpoint/2010/main" val="40544367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dirty="0" smtClean="0">
                <a:solidFill>
                  <a:schemeClr val="accent2"/>
                </a:solidFill>
              </a:rPr>
              <a:t>Situation</a:t>
            </a:r>
            <a:endParaRPr lang="en-US" sz="5400" b="1" dirty="0">
              <a:solidFill>
                <a:schemeClr val="accent2"/>
              </a:solidFill>
            </a:endParaRPr>
          </a:p>
        </p:txBody>
      </p:sp>
      <p:sp>
        <p:nvSpPr>
          <p:cNvPr id="3" name="Content Placeholder 2"/>
          <p:cNvSpPr>
            <a:spLocks noGrp="1"/>
          </p:cNvSpPr>
          <p:nvPr>
            <p:ph idx="1"/>
          </p:nvPr>
        </p:nvSpPr>
        <p:spPr>
          <a:xfrm>
            <a:off x="228600" y="1295400"/>
            <a:ext cx="8686800" cy="4754563"/>
          </a:xfrm>
        </p:spPr>
        <p:txBody>
          <a:bodyPr/>
          <a:lstStyle/>
          <a:p>
            <a:pPr marL="0" indent="0" algn="ctr">
              <a:buNone/>
            </a:pPr>
            <a:r>
              <a:rPr lang="en-US" sz="2800" dirty="0" smtClean="0"/>
              <a:t>During math workshop, the teacher moves around to various stations and observes children using different math manipulatives.  The teacher notices that Mia picks up a counting bear with her right hand and places it on the right side of her desk.  She picks up a </a:t>
            </a:r>
            <a:r>
              <a:rPr lang="en-US" sz="2800" dirty="0" err="1" smtClean="0"/>
              <a:t>unifix</a:t>
            </a:r>
            <a:r>
              <a:rPr lang="en-US" sz="2800" dirty="0" smtClean="0"/>
              <a:t> cube with her left hand and places it on the left side of her desk.  Occasionally, she picks up an object with her right hand to place it on the left side.   </a:t>
            </a:r>
            <a:endParaRPr lang="en-US" sz="2800" dirty="0"/>
          </a:p>
        </p:txBody>
      </p:sp>
    </p:spTree>
    <p:extLst>
      <p:ext uri="{BB962C8B-B14F-4D97-AF65-F5344CB8AC3E}">
        <p14:creationId xmlns:p14="http://schemas.microsoft.com/office/powerpoint/2010/main" val="2960533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fontScale="90000"/>
          </a:bodyPr>
          <a:lstStyle/>
          <a:p>
            <a:r>
              <a:rPr lang="en-US" altLang="en-US" b="1" dirty="0">
                <a:solidFill>
                  <a:schemeClr val="tx1"/>
                </a:solidFill>
              </a:rPr>
              <a:t>Educating the Whole Child:</a:t>
            </a:r>
            <a:br>
              <a:rPr lang="en-US" altLang="en-US" b="1" dirty="0">
                <a:solidFill>
                  <a:schemeClr val="tx1"/>
                </a:solidFill>
              </a:rPr>
            </a:br>
            <a:r>
              <a:rPr lang="en-US" altLang="en-US" dirty="0"/>
              <a:t>5 Domains of Learning and Development</a:t>
            </a:r>
            <a:endParaRPr lang="en-US" b="1" dirty="0"/>
          </a:p>
        </p:txBody>
      </p:sp>
      <p:pic>
        <p:nvPicPr>
          <p:cNvPr id="3" name="Content Placeholder 2" descr="Screen Shot 2014-12-04 at 4.10.01 PM.png"/>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t="1614" b="-484"/>
          <a:stretch/>
        </p:blipFill>
        <p:spPr>
          <a:xfrm>
            <a:off x="685800" y="2133600"/>
            <a:ext cx="7969598" cy="4408714"/>
          </a:xfrm>
        </p:spPr>
      </p:pic>
    </p:spTree>
    <p:extLst>
      <p:ext uri="{BB962C8B-B14F-4D97-AF65-F5344CB8AC3E}">
        <p14:creationId xmlns:p14="http://schemas.microsoft.com/office/powerpoint/2010/main" val="18073965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52400" y="1951037"/>
            <a:ext cx="5000198" cy="4525963"/>
          </a:xfrm>
        </p:spPr>
        <p:txBody>
          <a:bodyPr/>
          <a:lstStyle/>
          <a:p>
            <a:pPr marL="0" indent="0" algn="ctr">
              <a:buNone/>
            </a:pPr>
            <a:r>
              <a:rPr lang="en-US" sz="2800" dirty="0" err="1" smtClean="0"/>
              <a:t>Centercourt</a:t>
            </a:r>
            <a:r>
              <a:rPr lang="en-US" sz="2800" dirty="0" smtClean="0"/>
              <a:t> Sports</a:t>
            </a:r>
            <a:r>
              <a:rPr lang="en-US" sz="3600" dirty="0"/>
              <a:t/>
            </a:r>
            <a:br>
              <a:rPr lang="en-US" sz="3600" dirty="0"/>
            </a:br>
            <a:r>
              <a:rPr lang="en-US" sz="2400" dirty="0">
                <a:hlinkClick r:id="rId2"/>
              </a:rPr>
              <a:t>https://</a:t>
            </a:r>
            <a:r>
              <a:rPr lang="en-US" sz="2400" dirty="0" smtClean="0">
                <a:hlinkClick r:id="rId2"/>
              </a:rPr>
              <a:t>www.youtube.com/watch?v=0LGPeZ6K4HI</a:t>
            </a:r>
            <a:endParaRPr lang="en-US" sz="2400" dirty="0" smtClean="0"/>
          </a:p>
          <a:p>
            <a:pPr marL="0" indent="0" algn="ctr">
              <a:buNone/>
            </a:pPr>
            <a:endParaRPr lang="en-US" sz="2400" dirty="0" smtClean="0"/>
          </a:p>
          <a:p>
            <a:pPr marL="0" indent="0" algn="ctr">
              <a:buNone/>
            </a:pPr>
            <a:r>
              <a:rPr lang="en-US" sz="2800" dirty="0" smtClean="0"/>
              <a:t>Brain Breaks:  Jack Hartmann</a:t>
            </a:r>
            <a:r>
              <a:rPr lang="en-US" sz="2800" dirty="0"/>
              <a:t/>
            </a:r>
            <a:br>
              <a:rPr lang="en-US" sz="2800" dirty="0"/>
            </a:br>
            <a:r>
              <a:rPr lang="en-US" sz="2400" dirty="0">
                <a:hlinkClick r:id="rId3"/>
              </a:rPr>
              <a:t>https://www.youtube.com/watch?v=GkrZBsOlt3k</a:t>
            </a:r>
            <a:r>
              <a:rPr lang="en-US" sz="2000" dirty="0"/>
              <a:t/>
            </a:r>
            <a:br>
              <a:rPr lang="en-US" sz="2000" dirty="0"/>
            </a:br>
            <a:r>
              <a:rPr lang="en-US" sz="1800" dirty="0"/>
              <a:t/>
            </a:r>
            <a:br>
              <a:rPr lang="en-US" sz="1800" dirty="0"/>
            </a:br>
            <a:endParaRPr lang="en-US" dirty="0"/>
          </a:p>
        </p:txBody>
      </p:sp>
      <p:sp>
        <p:nvSpPr>
          <p:cNvPr id="7" name="Title 6"/>
          <p:cNvSpPr>
            <a:spLocks noGrp="1"/>
          </p:cNvSpPr>
          <p:nvPr>
            <p:ph type="title"/>
          </p:nvPr>
        </p:nvSpPr>
        <p:spPr>
          <a:xfrm>
            <a:off x="457200" y="152400"/>
            <a:ext cx="8229600" cy="1143000"/>
          </a:xfrm>
        </p:spPr>
        <p:txBody>
          <a:bodyPr/>
          <a:lstStyle/>
          <a:p>
            <a:r>
              <a:rPr lang="en-US" sz="5400" b="1" dirty="0" smtClean="0">
                <a:solidFill>
                  <a:schemeClr val="accent1">
                    <a:lumMod val="50000"/>
                  </a:schemeClr>
                </a:solidFill>
              </a:rPr>
              <a:t>Crossing Midline</a:t>
            </a:r>
            <a:endParaRPr lang="en-US" sz="5400" b="1" dirty="0">
              <a:solidFill>
                <a:schemeClr val="accent1">
                  <a:lumMod val="50000"/>
                </a:schemeClr>
              </a:solidFill>
            </a:endParaRPr>
          </a:p>
        </p:txBody>
      </p:sp>
      <p:pic>
        <p:nvPicPr>
          <p:cNvPr id="2" name="Picture 1" descr="Crossing The Midline - YouTube - Google Chrome"/>
          <p:cNvPicPr>
            <a:picLocks noChangeAspect="1"/>
          </p:cNvPicPr>
          <p:nvPr/>
        </p:nvPicPr>
        <p:blipFill rotWithShape="1">
          <a:blip r:embed="rId4">
            <a:extLst>
              <a:ext uri="{28A0092B-C50C-407E-A947-70E740481C1C}">
                <a14:useLocalDpi xmlns:a14="http://schemas.microsoft.com/office/drawing/2010/main" val="0"/>
              </a:ext>
            </a:extLst>
          </a:blip>
          <a:srcRect l="8799" t="20508" r="42813" b="54627"/>
          <a:stretch/>
        </p:blipFill>
        <p:spPr>
          <a:xfrm>
            <a:off x="5181600" y="1828800"/>
            <a:ext cx="3505200" cy="1445428"/>
          </a:xfrm>
          <a:prstGeom prst="rect">
            <a:avLst/>
          </a:prstGeom>
        </p:spPr>
      </p:pic>
      <p:pic>
        <p:nvPicPr>
          <p:cNvPr id="3" name="Picture 2" descr="Brain Breaks | Crossover | Brain Breaks Song | Cross the Mid-line | Jack Hartmann - YouTube - Google Chrome"/>
          <p:cNvPicPr>
            <a:picLocks noChangeAspect="1"/>
          </p:cNvPicPr>
          <p:nvPr/>
        </p:nvPicPr>
        <p:blipFill rotWithShape="1">
          <a:blip r:embed="rId5">
            <a:extLst>
              <a:ext uri="{28A0092B-C50C-407E-A947-70E740481C1C}">
                <a14:useLocalDpi xmlns:a14="http://schemas.microsoft.com/office/drawing/2010/main" val="0"/>
              </a:ext>
            </a:extLst>
          </a:blip>
          <a:srcRect l="15346" t="15920" r="53660" b="55640"/>
          <a:stretch/>
        </p:blipFill>
        <p:spPr>
          <a:xfrm>
            <a:off x="5794896" y="3429000"/>
            <a:ext cx="2315002" cy="1704608"/>
          </a:xfrm>
          <a:prstGeom prst="rect">
            <a:avLst/>
          </a:prstGeom>
        </p:spPr>
      </p:pic>
      <p:sp>
        <p:nvSpPr>
          <p:cNvPr id="9" name="Content Placeholder 5"/>
          <p:cNvSpPr txBox="1">
            <a:spLocks/>
          </p:cNvSpPr>
          <p:nvPr/>
        </p:nvSpPr>
        <p:spPr bwMode="auto">
          <a:xfrm>
            <a:off x="228600" y="1066801"/>
            <a:ext cx="86868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lgn="ctr">
              <a:buFontTx/>
              <a:buNone/>
            </a:pPr>
            <a:r>
              <a:rPr lang="en-US" sz="3600" dirty="0" smtClean="0"/>
              <a:t>Exercise Videos:  Crossing the Midline</a:t>
            </a:r>
          </a:p>
          <a:p>
            <a:pPr marL="0" indent="0" algn="ctr">
              <a:buFontTx/>
              <a:buNone/>
            </a:pPr>
            <a:r>
              <a:rPr lang="en-US" sz="2000" dirty="0" smtClean="0"/>
              <a:t/>
            </a:r>
            <a:br>
              <a:rPr lang="en-US" sz="2000" dirty="0" smtClean="0"/>
            </a:br>
            <a:r>
              <a:rPr lang="en-US" sz="1800" dirty="0" smtClean="0"/>
              <a:t/>
            </a:r>
            <a:br>
              <a:rPr lang="en-US" sz="1800" dirty="0" smtClean="0"/>
            </a:br>
            <a:endParaRPr lang="en-US" dirty="0"/>
          </a:p>
        </p:txBody>
      </p:sp>
    </p:spTree>
    <p:extLst>
      <p:ext uri="{BB962C8B-B14F-4D97-AF65-F5344CB8AC3E}">
        <p14:creationId xmlns:p14="http://schemas.microsoft.com/office/powerpoint/2010/main" val="19674296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4800" b="1" dirty="0" smtClean="0">
                <a:solidFill>
                  <a:schemeClr val="accent1">
                    <a:lumMod val="50000"/>
                  </a:schemeClr>
                </a:solidFill>
              </a:rPr>
              <a:t>Rationale</a:t>
            </a:r>
            <a:endParaRPr lang="en-US" sz="4800" b="1" dirty="0">
              <a:solidFill>
                <a:schemeClr val="accent1">
                  <a:lumMod val="50000"/>
                </a:schemeClr>
              </a:solidFill>
            </a:endParaRPr>
          </a:p>
        </p:txBody>
      </p:sp>
      <p:sp>
        <p:nvSpPr>
          <p:cNvPr id="3" name="Content Placeholder 2"/>
          <p:cNvSpPr>
            <a:spLocks noGrp="1"/>
          </p:cNvSpPr>
          <p:nvPr>
            <p:ph idx="1"/>
          </p:nvPr>
        </p:nvSpPr>
        <p:spPr>
          <a:xfrm>
            <a:off x="304800" y="990600"/>
            <a:ext cx="8305800" cy="4525963"/>
          </a:xfrm>
        </p:spPr>
        <p:txBody>
          <a:bodyPr/>
          <a:lstStyle/>
          <a:p>
            <a:r>
              <a:rPr lang="en-US" dirty="0" smtClean="0"/>
              <a:t>Why is it important for students to </a:t>
            </a:r>
            <a:r>
              <a:rPr lang="en-US" dirty="0" smtClean="0"/>
              <a:t>develop motor skills?</a:t>
            </a:r>
          </a:p>
          <a:p>
            <a:r>
              <a:rPr lang="en-US" dirty="0" smtClean="0"/>
              <a:t>Why are these skills important both in life and in the classroom?</a:t>
            </a:r>
            <a:endParaRPr lang="en-US" dirty="0" smtClean="0"/>
          </a:p>
          <a:p>
            <a:pPr marL="0" indent="0">
              <a:buNone/>
            </a:pPr>
            <a:endParaRPr lang="en-US" sz="1400" dirty="0"/>
          </a:p>
          <a:p>
            <a:r>
              <a:rPr lang="en-US" dirty="0" smtClean="0"/>
              <a:t>Read the “Rationale” on p. </a:t>
            </a:r>
            <a:r>
              <a:rPr lang="en-US" dirty="0" smtClean="0"/>
              <a:t>23/31                    </a:t>
            </a:r>
            <a:r>
              <a:rPr lang="en-US" dirty="0" smtClean="0"/>
              <a:t> </a:t>
            </a:r>
            <a:r>
              <a:rPr lang="en-US" dirty="0" smtClean="0"/>
              <a:t>in </a:t>
            </a:r>
            <a:r>
              <a:rPr lang="en-US" dirty="0" smtClean="0"/>
              <a:t>the </a:t>
            </a:r>
            <a:r>
              <a:rPr lang="en-US" i="1" dirty="0" smtClean="0"/>
              <a:t>NC Construct Progressions                and Situations </a:t>
            </a:r>
            <a:r>
              <a:rPr lang="en-US" dirty="0" smtClean="0"/>
              <a:t>booklet.  </a:t>
            </a:r>
            <a:endParaRPr lang="en-US" dirty="0"/>
          </a:p>
        </p:txBody>
      </p:sp>
      <p:pic>
        <p:nvPicPr>
          <p:cNvPr id="4" name="Picture 3" descr="KEA ProgressionBook.pdf - Adobe Reader"/>
          <p:cNvPicPr>
            <a:picLocks noChangeAspect="1"/>
          </p:cNvPicPr>
          <p:nvPr/>
        </p:nvPicPr>
        <p:blipFill rotWithShape="1">
          <a:blip r:embed="rId2" cstate="print">
            <a:duotone>
              <a:prstClr val="black"/>
              <a:srgbClr val="00B0F0">
                <a:tint val="45000"/>
                <a:satMod val="400000"/>
              </a:srgbClr>
            </a:duotone>
            <a:extLst>
              <a:ext uri="{28A0092B-C50C-407E-A947-70E740481C1C}">
                <a14:useLocalDpi xmlns:a14="http://schemas.microsoft.com/office/drawing/2010/main" val="0"/>
              </a:ext>
            </a:extLst>
          </a:blip>
          <a:srcRect l="25279" t="9426" r="21776" b="1839"/>
          <a:stretch/>
        </p:blipFill>
        <p:spPr>
          <a:xfrm>
            <a:off x="6916572" y="2971800"/>
            <a:ext cx="1600200" cy="2152186"/>
          </a:xfrm>
          <a:prstGeom prst="rect">
            <a:avLst/>
          </a:prstGeom>
        </p:spPr>
      </p:pic>
    </p:spTree>
    <p:extLst>
      <p:ext uri="{BB962C8B-B14F-4D97-AF65-F5344CB8AC3E}">
        <p14:creationId xmlns:p14="http://schemas.microsoft.com/office/powerpoint/2010/main" val="8171605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800" b="1" dirty="0" smtClean="0">
                <a:solidFill>
                  <a:schemeClr val="accent1">
                    <a:lumMod val="50000"/>
                  </a:schemeClr>
                </a:solidFill>
              </a:rPr>
              <a:t>Websites</a:t>
            </a:r>
            <a:endParaRPr lang="en-US" sz="4800" b="1" dirty="0">
              <a:solidFill>
                <a:schemeClr val="accent1">
                  <a:lumMod val="50000"/>
                </a:schemeClr>
              </a:solidFill>
            </a:endParaRPr>
          </a:p>
        </p:txBody>
      </p:sp>
      <p:sp>
        <p:nvSpPr>
          <p:cNvPr id="3" name="Content Placeholder 2"/>
          <p:cNvSpPr>
            <a:spLocks noGrp="1"/>
          </p:cNvSpPr>
          <p:nvPr>
            <p:ph idx="1"/>
          </p:nvPr>
        </p:nvSpPr>
        <p:spPr>
          <a:xfrm>
            <a:off x="228600" y="1066800"/>
            <a:ext cx="8686800" cy="4754563"/>
          </a:xfrm>
        </p:spPr>
        <p:txBody>
          <a:bodyPr/>
          <a:lstStyle/>
          <a:p>
            <a:r>
              <a:rPr lang="en-US" sz="2800" dirty="0" smtClean="0">
                <a:solidFill>
                  <a:schemeClr val="tx1"/>
                </a:solidFill>
              </a:rPr>
              <a:t>District FA Page on Randolph K-5 Instruction Wiki:</a:t>
            </a:r>
          </a:p>
          <a:p>
            <a:pPr marL="346075" indent="0">
              <a:buNone/>
            </a:pPr>
            <a:r>
              <a:rPr lang="en-US" sz="2400" dirty="0" smtClean="0">
                <a:solidFill>
                  <a:schemeClr val="tx1"/>
                </a:solidFill>
                <a:hlinkClick r:id="rId3"/>
              </a:rPr>
              <a:t>http://randolphk-5instruction.wikispaces.com/</a:t>
            </a:r>
            <a:endParaRPr lang="en-US" sz="2400" dirty="0" smtClean="0">
              <a:solidFill>
                <a:schemeClr val="tx1"/>
              </a:solidFill>
            </a:endParaRPr>
          </a:p>
          <a:p>
            <a:r>
              <a:rPr lang="en-US" sz="2800" dirty="0" smtClean="0">
                <a:solidFill>
                  <a:schemeClr val="tx1"/>
                </a:solidFill>
              </a:rPr>
              <a:t>Regional FA Wiki</a:t>
            </a:r>
            <a:r>
              <a:rPr lang="en-US" sz="2800" dirty="0">
                <a:solidFill>
                  <a:schemeClr val="tx1"/>
                </a:solidFill>
              </a:rPr>
              <a:t>: </a:t>
            </a:r>
            <a:r>
              <a:rPr lang="en-US" sz="2400" u="sng" dirty="0">
                <a:solidFill>
                  <a:schemeClr val="tx1"/>
                </a:solidFill>
                <a:hlinkClick r:id="rId4"/>
              </a:rPr>
              <a:t>http://</a:t>
            </a:r>
            <a:r>
              <a:rPr lang="en-US" sz="2400" u="sng" dirty="0" smtClean="0">
                <a:solidFill>
                  <a:schemeClr val="tx1"/>
                </a:solidFill>
                <a:hlinkClick r:id="rId4"/>
              </a:rPr>
              <a:t>r5k3formativeassessmentsupport.ncdpi.wikispaces.net/Kindergarten+Entry</a:t>
            </a:r>
            <a:endParaRPr lang="en-US" sz="2800" dirty="0"/>
          </a:p>
          <a:p>
            <a:r>
              <a:rPr lang="en-US" sz="2800" dirty="0" smtClean="0">
                <a:solidFill>
                  <a:schemeClr val="tx1"/>
                </a:solidFill>
              </a:rPr>
              <a:t>State FA Wiki</a:t>
            </a:r>
            <a:r>
              <a:rPr lang="en-US" sz="2800" dirty="0">
                <a:solidFill>
                  <a:schemeClr val="tx1"/>
                </a:solidFill>
              </a:rPr>
              <a:t>:</a:t>
            </a:r>
            <a:endParaRPr lang="en-US" sz="2800" dirty="0" smtClean="0">
              <a:effectLst/>
            </a:endParaRPr>
          </a:p>
          <a:p>
            <a:pPr marL="346075" indent="0">
              <a:buNone/>
            </a:pPr>
            <a:r>
              <a:rPr lang="en-US" sz="2400" u="sng" dirty="0">
                <a:solidFill>
                  <a:schemeClr val="tx1"/>
                </a:solidFill>
                <a:hlinkClick r:id="rId5"/>
              </a:rPr>
              <a:t>http://rtt-elc-k3assessment.ncdpi.wikispaces.net/home</a:t>
            </a:r>
            <a:endParaRPr lang="en-US" sz="2400" dirty="0" smtClean="0">
              <a:effectLst/>
            </a:endParaRPr>
          </a:p>
          <a:p>
            <a:r>
              <a:rPr lang="en-US" sz="2800" dirty="0" smtClean="0">
                <a:solidFill>
                  <a:schemeClr val="tx1"/>
                </a:solidFill>
              </a:rPr>
              <a:t>5 </a:t>
            </a:r>
            <a:r>
              <a:rPr lang="en-US" sz="2800" dirty="0">
                <a:solidFill>
                  <a:schemeClr val="tx1"/>
                </a:solidFill>
              </a:rPr>
              <a:t>Domains </a:t>
            </a:r>
            <a:r>
              <a:rPr lang="en-US" sz="2800" dirty="0" err="1">
                <a:solidFill>
                  <a:schemeClr val="tx1"/>
                </a:solidFill>
              </a:rPr>
              <a:t>Livebinder</a:t>
            </a:r>
            <a:r>
              <a:rPr lang="en-US" sz="2800" dirty="0">
                <a:solidFill>
                  <a:schemeClr val="tx1"/>
                </a:solidFill>
              </a:rPr>
              <a:t>: </a:t>
            </a:r>
            <a:r>
              <a:rPr lang="en-US" sz="2400" u="sng" dirty="0">
                <a:solidFill>
                  <a:schemeClr val="tx1"/>
                </a:solidFill>
                <a:hlinkClick r:id="rId6"/>
              </a:rPr>
              <a:t>http://</a:t>
            </a:r>
            <a:r>
              <a:rPr lang="en-US" sz="2400" u="sng" dirty="0" smtClean="0">
                <a:solidFill>
                  <a:schemeClr val="tx1"/>
                </a:solidFill>
                <a:hlinkClick r:id="rId6"/>
              </a:rPr>
              <a:t>www.livebinders.com/play/play?id=1350784</a:t>
            </a:r>
            <a:r>
              <a:rPr lang="en-US" b="0" dirty="0" smtClean="0">
                <a:effectLst/>
              </a:rPr>
              <a:t/>
            </a:r>
            <a:br>
              <a:rPr lang="en-US" b="0" dirty="0" smtClean="0">
                <a:effectLst/>
              </a:rPr>
            </a:br>
            <a:endParaRPr lang="en-US" dirty="0"/>
          </a:p>
        </p:txBody>
      </p:sp>
    </p:spTree>
    <p:extLst>
      <p:ext uri="{BB962C8B-B14F-4D97-AF65-F5344CB8AC3E}">
        <p14:creationId xmlns:p14="http://schemas.microsoft.com/office/powerpoint/2010/main" val="36250418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p>
            <a:r>
              <a:rPr lang="en-US" dirty="0"/>
              <a:t>K-3 Formative Assessment Process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37183727"/>
              </p:ext>
            </p:extLst>
          </p:nvPr>
        </p:nvGraphicFramePr>
        <p:xfrm>
          <a:off x="457200" y="1905000"/>
          <a:ext cx="8229600" cy="3962400"/>
        </p:xfrm>
        <a:graphic>
          <a:graphicData uri="http://schemas.openxmlformats.org/drawingml/2006/table">
            <a:tbl>
              <a:tblPr firstRow="1" bandRow="1">
                <a:tableStyleId>{5C22544A-7EE6-4342-B048-85BDC9FD1C3A}</a:tableStyleId>
              </a:tblPr>
              <a:tblGrid>
                <a:gridCol w="3886200"/>
                <a:gridCol w="4343400"/>
              </a:tblGrid>
              <a:tr h="370840">
                <a:tc>
                  <a:txBody>
                    <a:bodyPr/>
                    <a:lstStyle/>
                    <a:p>
                      <a:pPr algn="ctr"/>
                      <a:r>
                        <a:rPr lang="en-US" sz="2400" dirty="0" smtClean="0">
                          <a:solidFill>
                            <a:schemeClr val="tx1"/>
                          </a:solidFill>
                        </a:rPr>
                        <a:t>Domain</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smtClean="0">
                          <a:solidFill>
                            <a:schemeClr val="tx1"/>
                          </a:solidFill>
                        </a:rPr>
                        <a:t>Constructs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Approaches</a:t>
                      </a:r>
                      <a:r>
                        <a:rPr lang="en-US" sz="2000" b="1" baseline="0" dirty="0" smtClean="0"/>
                        <a:t> to Learning</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Engagement in Self-Selected Activities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Cognitive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Object Counting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Emotional-Social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Emotional Literacy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Health</a:t>
                      </a:r>
                      <a:r>
                        <a:rPr lang="en-US" sz="2000" b="1" baseline="0" dirty="0" smtClean="0"/>
                        <a:t> &amp; Physical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Fine Motor Development</a:t>
                      </a:r>
                    </a:p>
                    <a:p>
                      <a:pPr algn="ctr"/>
                      <a:r>
                        <a:rPr lang="en-US" sz="2000" dirty="0" smtClean="0">
                          <a:solidFill>
                            <a:schemeClr val="tx1"/>
                          </a:solidFill>
                        </a:rPr>
                        <a:t>Crossing Midline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Language Development &amp; Communication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rPr>
                        <a:t>Book Orientation &amp; Print</a:t>
                      </a:r>
                      <a:r>
                        <a:rPr lang="en-US" sz="2000" baseline="0" dirty="0" smtClean="0">
                          <a:solidFill>
                            <a:schemeClr val="tx1"/>
                          </a:solidFill>
                        </a:rPr>
                        <a:t> Awareness</a:t>
                      </a:r>
                    </a:p>
                    <a:p>
                      <a:pPr algn="ctr"/>
                      <a:r>
                        <a:rPr lang="en-US" sz="2000" dirty="0" smtClean="0">
                          <a:solidFill>
                            <a:schemeClr val="tx1"/>
                          </a:solidFill>
                        </a:rPr>
                        <a:t>Following Directions</a:t>
                      </a:r>
                    </a:p>
                    <a:p>
                      <a:pPr algn="ctr"/>
                      <a:r>
                        <a:rPr lang="en-US" sz="2000" dirty="0" smtClean="0">
                          <a:solidFill>
                            <a:schemeClr val="tx1"/>
                          </a:solidFill>
                        </a:rPr>
                        <a:t>Letter Naming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527137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fontScale="90000"/>
          </a:bodyPr>
          <a:lstStyle/>
          <a:p>
            <a:r>
              <a:rPr lang="en-US" dirty="0" smtClean="0"/>
              <a:t>2015-2016</a:t>
            </a:r>
            <a:br>
              <a:rPr lang="en-US" dirty="0" smtClean="0"/>
            </a:br>
            <a:r>
              <a:rPr lang="en-US" dirty="0" smtClean="0">
                <a:solidFill>
                  <a:srgbClr val="FF3300"/>
                </a:solidFill>
              </a:rPr>
              <a:t>Additional</a:t>
            </a:r>
            <a:r>
              <a:rPr lang="en-US" dirty="0" smtClean="0">
                <a:solidFill>
                  <a:schemeClr val="accent6">
                    <a:lumMod val="75000"/>
                  </a:schemeClr>
                </a:solidFill>
              </a:rPr>
              <a:t> </a:t>
            </a:r>
            <a:r>
              <a:rPr lang="en-US" dirty="0" smtClean="0"/>
              <a:t>Constructs</a:t>
            </a:r>
            <a:endParaRPr lang="en-US" dirty="0"/>
          </a:p>
        </p:txBody>
      </p:sp>
      <p:sp>
        <p:nvSpPr>
          <p:cNvPr id="2" name="Content Placeholder 1"/>
          <p:cNvSpPr>
            <a:spLocks noGrp="1"/>
          </p:cNvSpPr>
          <p:nvPr>
            <p:ph idx="1"/>
          </p:nvPr>
        </p:nvSpPr>
        <p:spPr/>
        <p:txBody>
          <a:bodyPr/>
          <a:lstStyle/>
          <a:p>
            <a:endParaRPr lang="en-US" dirty="0"/>
          </a:p>
        </p:txBody>
      </p:sp>
      <p:graphicFrame>
        <p:nvGraphicFramePr>
          <p:cNvPr id="7" name="Content Placeholder 5"/>
          <p:cNvGraphicFramePr>
            <a:graphicFrameLocks/>
          </p:cNvGraphicFramePr>
          <p:nvPr>
            <p:extLst>
              <p:ext uri="{D42A27DB-BD31-4B8C-83A1-F6EECF244321}">
                <p14:modId xmlns:p14="http://schemas.microsoft.com/office/powerpoint/2010/main" val="729203999"/>
              </p:ext>
            </p:extLst>
          </p:nvPr>
        </p:nvGraphicFramePr>
        <p:xfrm>
          <a:off x="381000" y="1524000"/>
          <a:ext cx="8229600" cy="3962400"/>
        </p:xfrm>
        <a:graphic>
          <a:graphicData uri="http://schemas.openxmlformats.org/drawingml/2006/table">
            <a:tbl>
              <a:tblPr firstRow="1" bandRow="1">
                <a:tableStyleId>{5C22544A-7EE6-4342-B048-85BDC9FD1C3A}</a:tableStyleId>
              </a:tblPr>
              <a:tblGrid>
                <a:gridCol w="3886200"/>
                <a:gridCol w="4343400"/>
              </a:tblGrid>
              <a:tr h="370840">
                <a:tc>
                  <a:txBody>
                    <a:bodyPr/>
                    <a:lstStyle/>
                    <a:p>
                      <a:pPr algn="ctr"/>
                      <a:r>
                        <a:rPr lang="en-US" sz="2400" dirty="0" smtClean="0">
                          <a:solidFill>
                            <a:schemeClr val="tx1"/>
                          </a:solidFill>
                        </a:rPr>
                        <a:t>Domain</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smtClean="0">
                          <a:solidFill>
                            <a:schemeClr val="tx1"/>
                          </a:solidFill>
                        </a:rPr>
                        <a:t>Constructs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Approaches</a:t>
                      </a:r>
                      <a:r>
                        <a:rPr lang="en-US" sz="2000" b="1" baseline="0" dirty="0" smtClean="0"/>
                        <a:t> to Learning</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dirty="0" smtClean="0">
                          <a:solidFill>
                            <a:schemeClr val="tx1"/>
                          </a:solidFill>
                        </a:rPr>
                        <a:t>Engagement in Self-Selected Activities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Cognitive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Object Counting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Emotional-Social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dirty="0" smtClean="0">
                          <a:solidFill>
                            <a:schemeClr val="tx1"/>
                          </a:solidFill>
                        </a:rPr>
                        <a:t>Emotional Literacy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Health</a:t>
                      </a:r>
                      <a:r>
                        <a:rPr lang="en-US" sz="2000" b="1" baseline="0" dirty="0" smtClean="0"/>
                        <a:t> &amp; Physical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1" dirty="0" smtClean="0">
                          <a:solidFill>
                            <a:srgbClr val="FF0000"/>
                          </a:solidFill>
                        </a:rPr>
                        <a:t>Fine Motor Development</a:t>
                      </a:r>
                    </a:p>
                    <a:p>
                      <a:pPr algn="ctr"/>
                      <a:r>
                        <a:rPr lang="en-US" sz="2000" b="1" dirty="0" smtClean="0">
                          <a:solidFill>
                            <a:srgbClr val="FF0000"/>
                          </a:solidFill>
                        </a:rPr>
                        <a:t>Crossing Midline</a:t>
                      </a:r>
                      <a:endParaRPr lang="en-US" sz="2000"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Language Development &amp; Communication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rPr>
                        <a:t>Book Orientation &amp; Print</a:t>
                      </a:r>
                      <a:r>
                        <a:rPr lang="en-US" sz="2000" baseline="0" dirty="0" smtClean="0">
                          <a:solidFill>
                            <a:schemeClr val="tx1"/>
                          </a:solidFill>
                        </a:rPr>
                        <a:t> Awareness</a:t>
                      </a:r>
                    </a:p>
                    <a:p>
                      <a:pPr algn="ctr"/>
                      <a:r>
                        <a:rPr lang="en-US" sz="2000" b="0" dirty="0" smtClean="0">
                          <a:solidFill>
                            <a:schemeClr val="tx1"/>
                          </a:solidFill>
                        </a:rPr>
                        <a:t>Following Directions</a:t>
                      </a:r>
                    </a:p>
                    <a:p>
                      <a:pPr algn="ctr"/>
                      <a:r>
                        <a:rPr lang="en-US" sz="2000" b="0" dirty="0" smtClean="0">
                          <a:solidFill>
                            <a:schemeClr val="tx1"/>
                          </a:solidFill>
                        </a:rPr>
                        <a:t>Letter Naming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198331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5400" b="1" dirty="0" smtClean="0">
                <a:solidFill>
                  <a:schemeClr val="accent1">
                    <a:lumMod val="50000"/>
                  </a:schemeClr>
                </a:solidFill>
              </a:rPr>
              <a:t>Fine Motor</a:t>
            </a:r>
            <a:endParaRPr lang="en-US" sz="5400" b="1" dirty="0">
              <a:solidFill>
                <a:schemeClr val="accent1">
                  <a:lumMod val="50000"/>
                </a:schemeClr>
              </a:solidFill>
            </a:endParaRPr>
          </a:p>
        </p:txBody>
      </p:sp>
      <p:sp>
        <p:nvSpPr>
          <p:cNvPr id="3" name="Content Placeholder 2"/>
          <p:cNvSpPr>
            <a:spLocks noGrp="1"/>
          </p:cNvSpPr>
          <p:nvPr>
            <p:ph idx="1"/>
          </p:nvPr>
        </p:nvSpPr>
        <p:spPr>
          <a:xfrm>
            <a:off x="152400" y="914400"/>
            <a:ext cx="8991600" cy="4525963"/>
          </a:xfrm>
        </p:spPr>
        <p:txBody>
          <a:bodyPr/>
          <a:lstStyle/>
          <a:p>
            <a:pPr marL="236538" indent="-236538">
              <a:spcBef>
                <a:spcPts val="0"/>
              </a:spcBef>
            </a:pPr>
            <a:r>
              <a:rPr lang="en-US" sz="3000" b="1" dirty="0" smtClean="0"/>
              <a:t>Domain:</a:t>
            </a:r>
            <a:r>
              <a:rPr lang="en-US" sz="3000" dirty="0" smtClean="0"/>
              <a:t>  Health and Physical Development</a:t>
            </a:r>
          </a:p>
          <a:p>
            <a:pPr marL="236538" indent="-236538">
              <a:spcBef>
                <a:spcPts val="0"/>
              </a:spcBef>
            </a:pPr>
            <a:r>
              <a:rPr lang="en-US" sz="3000" b="1" dirty="0" smtClean="0"/>
              <a:t>Claim:  </a:t>
            </a:r>
            <a:r>
              <a:rPr lang="en-US" sz="3000" dirty="0" smtClean="0"/>
              <a:t>Students can demonstrate competencies in motor skills and movement patterns.</a:t>
            </a:r>
          </a:p>
          <a:p>
            <a:pPr marL="236538" indent="-236538">
              <a:spcBef>
                <a:spcPts val="0"/>
              </a:spcBef>
            </a:pPr>
            <a:r>
              <a:rPr lang="en-US" sz="3000" b="1" dirty="0" smtClean="0"/>
              <a:t>Understanding:</a:t>
            </a:r>
            <a:r>
              <a:rPr lang="en-US" sz="3000" dirty="0" smtClean="0"/>
              <a:t>  Children are learning to coordinate muscle groups to perform fine manipulation of objects and skilled use of tools, while moving towards fine motor skills performed automatically with a focus on content and outcome.  </a:t>
            </a:r>
            <a:endParaRPr lang="en-US" sz="3000" dirty="0"/>
          </a:p>
        </p:txBody>
      </p:sp>
    </p:spTree>
    <p:extLst>
      <p:ext uri="{BB962C8B-B14F-4D97-AF65-F5344CB8AC3E}">
        <p14:creationId xmlns:p14="http://schemas.microsoft.com/office/powerpoint/2010/main" val="27378634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184711721"/>
              </p:ext>
            </p:extLst>
          </p:nvPr>
        </p:nvGraphicFramePr>
        <p:xfrm>
          <a:off x="0" y="304800"/>
          <a:ext cx="8915400" cy="515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8724" y="4648200"/>
            <a:ext cx="8977745"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45378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5400" b="1" dirty="0" smtClean="0">
                <a:solidFill>
                  <a:schemeClr val="accent1">
                    <a:lumMod val="50000"/>
                  </a:schemeClr>
                </a:solidFill>
              </a:rPr>
              <a:t>Fine Motor</a:t>
            </a:r>
            <a:endParaRPr lang="en-US" sz="5400" b="1" dirty="0">
              <a:solidFill>
                <a:schemeClr val="accent1">
                  <a:lumMod val="50000"/>
                </a:schemeClr>
              </a:solidFill>
            </a:endParaRPr>
          </a:p>
        </p:txBody>
      </p:sp>
      <p:sp>
        <p:nvSpPr>
          <p:cNvPr id="3" name="Content Placeholder 2"/>
          <p:cNvSpPr>
            <a:spLocks noGrp="1"/>
          </p:cNvSpPr>
          <p:nvPr>
            <p:ph idx="1"/>
          </p:nvPr>
        </p:nvSpPr>
        <p:spPr>
          <a:xfrm>
            <a:off x="152400" y="914400"/>
            <a:ext cx="8686800" cy="4525963"/>
          </a:xfrm>
        </p:spPr>
        <p:txBody>
          <a:bodyPr/>
          <a:lstStyle/>
          <a:p>
            <a:pPr marL="514350" indent="-514350">
              <a:spcBef>
                <a:spcPts val="0"/>
              </a:spcBef>
              <a:buAutoNum type="arabicPeriod"/>
            </a:pPr>
            <a:r>
              <a:rPr lang="en-US" sz="3000" b="1" dirty="0" smtClean="0"/>
              <a:t>Grip and Manipulation</a:t>
            </a:r>
          </a:p>
          <a:p>
            <a:pPr lvl="1">
              <a:spcBef>
                <a:spcPts val="0"/>
              </a:spcBef>
            </a:pPr>
            <a:r>
              <a:rPr lang="en-US" dirty="0" smtClean="0"/>
              <a:t>Grip describes the way a child                                            holds an object.</a:t>
            </a:r>
          </a:p>
          <a:p>
            <a:pPr lvl="1">
              <a:spcBef>
                <a:spcPts val="0"/>
              </a:spcBef>
            </a:pPr>
            <a:r>
              <a:rPr lang="en-US" dirty="0" smtClean="0"/>
              <a:t>Manipulation </a:t>
            </a:r>
            <a:r>
              <a:rPr lang="en-US" dirty="0"/>
              <a:t>skills refer to the ability to move and position objects within one hand without the help of the other hand. Manipulation is used when holding a puzzle piece, </a:t>
            </a:r>
            <a:r>
              <a:rPr lang="en-US" dirty="0" smtClean="0"/>
              <a:t>keys, or scissors. </a:t>
            </a:r>
          </a:p>
          <a:p>
            <a:pPr marL="0" indent="0" algn="ctr">
              <a:spcBef>
                <a:spcPts val="0"/>
              </a:spcBef>
              <a:buNone/>
            </a:pPr>
            <a:r>
              <a:rPr lang="en-US" sz="2800" dirty="0" smtClean="0">
                <a:hlinkClick r:id="rId2"/>
              </a:rPr>
              <a:t>http</a:t>
            </a:r>
            <a:r>
              <a:rPr lang="en-US" sz="2800" dirty="0">
                <a:hlinkClick r:id="rId2"/>
              </a:rPr>
              <a:t>://</a:t>
            </a:r>
            <a:r>
              <a:rPr lang="en-US" sz="2800" dirty="0" smtClean="0">
                <a:hlinkClick r:id="rId2"/>
              </a:rPr>
              <a:t>www.childdevelopment.com.au/sound-awareness/135</a:t>
            </a:r>
            <a:endParaRPr lang="en-US" sz="2800" dirty="0" smtClean="0"/>
          </a:p>
          <a:p>
            <a:pPr marL="0" indent="0">
              <a:spcBef>
                <a:spcPts val="0"/>
              </a:spcBef>
              <a:buNone/>
            </a:pPr>
            <a:endParaRPr lang="en-US" sz="3000" b="1" dirty="0" smtClean="0"/>
          </a:p>
          <a:p>
            <a:pPr marL="0" indent="0">
              <a:spcBef>
                <a:spcPts val="0"/>
              </a:spcBef>
              <a:buNone/>
            </a:pPr>
            <a:endParaRPr lang="en-US" sz="3000" b="1" dirty="0"/>
          </a:p>
          <a:p>
            <a:pPr marL="0" indent="0">
              <a:spcBef>
                <a:spcPts val="0"/>
              </a:spcBef>
              <a:buNone/>
            </a:pPr>
            <a:endParaRPr lang="en-US" sz="3000" b="1" dirty="0" smtClean="0"/>
          </a:p>
          <a:p>
            <a:pPr marL="0" indent="0">
              <a:spcBef>
                <a:spcPts val="0"/>
              </a:spcBef>
              <a:buNone/>
            </a:pPr>
            <a:endParaRPr lang="en-US" sz="3000" b="1" dirty="0"/>
          </a:p>
          <a:p>
            <a:pPr marL="0" indent="0">
              <a:spcBef>
                <a:spcPts val="0"/>
              </a:spcBef>
              <a:buNone/>
            </a:pPr>
            <a:r>
              <a:rPr lang="en-US" sz="3000" b="1" dirty="0"/>
              <a:t>	</a:t>
            </a:r>
            <a:endParaRPr lang="en-US" sz="3000" b="1" dirty="0" smtClean="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3045"/>
          <a:stretch/>
        </p:blipFill>
        <p:spPr bwMode="auto">
          <a:xfrm>
            <a:off x="6705600" y="533400"/>
            <a:ext cx="1981200" cy="1716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5660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5400" b="1" dirty="0" smtClean="0">
                <a:solidFill>
                  <a:schemeClr val="accent1">
                    <a:lumMod val="50000"/>
                  </a:schemeClr>
                </a:solidFill>
              </a:rPr>
              <a:t>Fine Motor</a:t>
            </a:r>
            <a:endParaRPr lang="en-US" sz="5400" b="1" dirty="0">
              <a:solidFill>
                <a:schemeClr val="accent1">
                  <a:lumMod val="50000"/>
                </a:schemeClr>
              </a:solidFill>
            </a:endParaRPr>
          </a:p>
        </p:txBody>
      </p:sp>
      <p:sp>
        <p:nvSpPr>
          <p:cNvPr id="3" name="Content Placeholder 2"/>
          <p:cNvSpPr>
            <a:spLocks noGrp="1"/>
          </p:cNvSpPr>
          <p:nvPr>
            <p:ph idx="1"/>
          </p:nvPr>
        </p:nvSpPr>
        <p:spPr>
          <a:xfrm>
            <a:off x="152400" y="1066800"/>
            <a:ext cx="8915400" cy="4373563"/>
          </a:xfrm>
        </p:spPr>
        <p:txBody>
          <a:bodyPr/>
          <a:lstStyle/>
          <a:p>
            <a:pPr marL="514350" indent="-514350">
              <a:spcBef>
                <a:spcPts val="0"/>
              </a:spcBef>
              <a:buAutoNum type="arabicPeriod"/>
            </a:pPr>
            <a:r>
              <a:rPr lang="en-US" b="1" dirty="0" smtClean="0"/>
              <a:t>Grip and Manipulation</a:t>
            </a:r>
          </a:p>
          <a:p>
            <a:pPr lvl="1">
              <a:spcBef>
                <a:spcPts val="0"/>
              </a:spcBef>
            </a:pPr>
            <a:r>
              <a:rPr lang="en-US" sz="3200" dirty="0" smtClean="0"/>
              <a:t>Read the </a:t>
            </a:r>
            <a:r>
              <a:rPr lang="en-US" sz="3200" i="1" dirty="0"/>
              <a:t>S</a:t>
            </a:r>
            <a:r>
              <a:rPr lang="en-US" sz="3200" i="1" dirty="0" smtClean="0"/>
              <a:t>kill</a:t>
            </a:r>
            <a:r>
              <a:rPr lang="en-US" sz="3200" dirty="0" smtClean="0"/>
              <a:t> and </a:t>
            </a:r>
            <a:r>
              <a:rPr lang="en-US" sz="3200" i="1" dirty="0"/>
              <a:t>P</a:t>
            </a:r>
            <a:r>
              <a:rPr lang="en-US" sz="3200" i="1" dirty="0" smtClean="0"/>
              <a:t>erformance Descriptor</a:t>
            </a:r>
            <a:r>
              <a:rPr lang="en-US" sz="3200" dirty="0" smtClean="0"/>
              <a:t>.</a:t>
            </a:r>
          </a:p>
          <a:p>
            <a:pPr lvl="1">
              <a:spcBef>
                <a:spcPts val="0"/>
              </a:spcBef>
            </a:pPr>
            <a:r>
              <a:rPr lang="en-US" sz="3200" dirty="0" smtClean="0"/>
              <a:t>Describe the action.  What would you observe a child doing at this level?</a:t>
            </a:r>
          </a:p>
          <a:p>
            <a:pPr lvl="1">
              <a:spcBef>
                <a:spcPts val="0"/>
              </a:spcBef>
            </a:pPr>
            <a:r>
              <a:rPr lang="en-US" sz="3200" dirty="0" smtClean="0"/>
              <a:t>Generate additional examples at home or in the classroom.</a:t>
            </a:r>
          </a:p>
          <a:p>
            <a:pPr lvl="1">
              <a:spcBef>
                <a:spcPts val="0"/>
              </a:spcBef>
            </a:pPr>
            <a:r>
              <a:rPr lang="en-US" sz="3200" dirty="0" smtClean="0"/>
              <a:t>Brainstorm ways to help students improve fine motor skills. </a:t>
            </a:r>
            <a:endParaRPr lang="en-US" sz="3200" dirty="0" smtClean="0"/>
          </a:p>
          <a:p>
            <a:pPr marL="0" indent="0">
              <a:spcBef>
                <a:spcPts val="0"/>
              </a:spcBef>
              <a:buNone/>
            </a:pPr>
            <a:endParaRPr lang="en-US" sz="3000" b="1" dirty="0"/>
          </a:p>
          <a:p>
            <a:pPr marL="0" indent="0">
              <a:spcBef>
                <a:spcPts val="0"/>
              </a:spcBef>
              <a:buNone/>
            </a:pPr>
            <a:endParaRPr lang="en-US" sz="3000" b="1" dirty="0" smtClean="0"/>
          </a:p>
          <a:p>
            <a:pPr marL="0" indent="0">
              <a:spcBef>
                <a:spcPts val="0"/>
              </a:spcBef>
              <a:buNone/>
            </a:pPr>
            <a:endParaRPr lang="en-US" sz="3000" b="1" dirty="0"/>
          </a:p>
          <a:p>
            <a:pPr marL="0" indent="0">
              <a:spcBef>
                <a:spcPts val="0"/>
              </a:spcBef>
              <a:buNone/>
            </a:pPr>
            <a:r>
              <a:rPr lang="en-US" sz="3000" b="1" dirty="0"/>
              <a:t>	</a:t>
            </a:r>
            <a:endParaRPr lang="en-US" sz="3000" b="1" dirty="0" smtClean="0"/>
          </a:p>
        </p:txBody>
      </p:sp>
    </p:spTree>
    <p:extLst>
      <p:ext uri="{BB962C8B-B14F-4D97-AF65-F5344CB8AC3E}">
        <p14:creationId xmlns:p14="http://schemas.microsoft.com/office/powerpoint/2010/main" val="16733134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5400" b="1" dirty="0" smtClean="0">
                <a:solidFill>
                  <a:schemeClr val="accent1">
                    <a:lumMod val="50000"/>
                  </a:schemeClr>
                </a:solidFill>
              </a:rPr>
              <a:t>Grip</a:t>
            </a:r>
            <a:endParaRPr lang="en-US" sz="5400" b="1" dirty="0">
              <a:solidFill>
                <a:schemeClr val="accent1">
                  <a:lumMod val="50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37584597"/>
              </p:ext>
            </p:extLst>
          </p:nvPr>
        </p:nvGraphicFramePr>
        <p:xfrm>
          <a:off x="0" y="990600"/>
          <a:ext cx="8991600" cy="513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0600" y="4267200"/>
            <a:ext cx="2076762"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10000" y="4802519"/>
            <a:ext cx="2145077" cy="149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69164" y="4893645"/>
            <a:ext cx="1871718" cy="1304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172200" y="5600416"/>
            <a:ext cx="1779440" cy="1240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5405672"/>
      </p:ext>
    </p:extLst>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4454</TotalTime>
  <Words>1149</Words>
  <Application>Microsoft Office PowerPoint</Application>
  <PresentationFormat>On-screen Show (4:3)</PresentationFormat>
  <Paragraphs>152</Paragraphs>
  <Slides>22</Slides>
  <Notes>7</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Diseño predeterminado</vt:lpstr>
      <vt:lpstr>Kindergarten Entry Assessment</vt:lpstr>
      <vt:lpstr>Educating the Whole Child: 5 Domains of Learning and Development</vt:lpstr>
      <vt:lpstr>K-3 Formative Assessment Process</vt:lpstr>
      <vt:lpstr>2015-2016 Additional Constructs</vt:lpstr>
      <vt:lpstr>Fine Motor</vt:lpstr>
      <vt:lpstr>PowerPoint Presentation</vt:lpstr>
      <vt:lpstr>Fine Motor</vt:lpstr>
      <vt:lpstr>Fine Motor</vt:lpstr>
      <vt:lpstr>Grip</vt:lpstr>
      <vt:lpstr>Grip</vt:lpstr>
      <vt:lpstr>Fine Motor</vt:lpstr>
      <vt:lpstr>Hand Dominance</vt:lpstr>
      <vt:lpstr>Hand Dominance</vt:lpstr>
      <vt:lpstr>Analyzing Situations</vt:lpstr>
      <vt:lpstr>2015-2016 Additional Constructs</vt:lpstr>
      <vt:lpstr>Crossing Midline</vt:lpstr>
      <vt:lpstr>Crossing Midline</vt:lpstr>
      <vt:lpstr>Crossing Midline</vt:lpstr>
      <vt:lpstr>Situation</vt:lpstr>
      <vt:lpstr>Crossing Midline</vt:lpstr>
      <vt:lpstr>Rationale</vt:lpstr>
      <vt:lpstr>Websites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What’s the Vision?</dc:title>
  <dc:creator>Scrinzi</dc:creator>
  <cp:lastModifiedBy>Floyd, Ana</cp:lastModifiedBy>
  <cp:revision>128</cp:revision>
  <cp:lastPrinted>2016-03-16T16:15:06Z</cp:lastPrinted>
  <dcterms:created xsi:type="dcterms:W3CDTF">2014-12-02T00:13:48Z</dcterms:created>
  <dcterms:modified xsi:type="dcterms:W3CDTF">2016-03-16T18:53:38Z</dcterms:modified>
</cp:coreProperties>
</file>